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4" r:id="rId1"/>
  </p:sldMasterIdLst>
  <p:notesMasterIdLst>
    <p:notesMasterId r:id="rId24"/>
  </p:notesMasterIdLst>
  <p:handoutMasterIdLst>
    <p:handoutMasterId r:id="rId25"/>
  </p:handoutMasterIdLst>
  <p:sldIdLst>
    <p:sldId id="259" r:id="rId2"/>
    <p:sldId id="315" r:id="rId3"/>
    <p:sldId id="346" r:id="rId4"/>
    <p:sldId id="347" r:id="rId5"/>
    <p:sldId id="345" r:id="rId6"/>
    <p:sldId id="348" r:id="rId7"/>
    <p:sldId id="349" r:id="rId8"/>
    <p:sldId id="350" r:id="rId9"/>
    <p:sldId id="351" r:id="rId10"/>
    <p:sldId id="352" r:id="rId11"/>
    <p:sldId id="353" r:id="rId12"/>
    <p:sldId id="354" r:id="rId13"/>
    <p:sldId id="355" r:id="rId14"/>
    <p:sldId id="356" r:id="rId15"/>
    <p:sldId id="358" r:id="rId16"/>
    <p:sldId id="357" r:id="rId17"/>
    <p:sldId id="359" r:id="rId18"/>
    <p:sldId id="360" r:id="rId19"/>
    <p:sldId id="361" r:id="rId20"/>
    <p:sldId id="362" r:id="rId21"/>
    <p:sldId id="363" r:id="rId22"/>
    <p:sldId id="341" r:id="rId23"/>
  </p:sldIdLst>
  <p:sldSz cx="9144000" cy="5143500" type="screen16x9"/>
  <p:notesSz cx="6858000" cy="9144000"/>
  <p:embeddedFontLst>
    <p:embeddedFont>
      <p:font typeface="Bebas Neue" panose="020B0606020202050201" pitchFamily="34" charset="0"/>
      <p:regular r:id="rId26"/>
    </p:embeddedFont>
    <p:embeddedFont>
      <p:font typeface="Calibri" panose="020F0502020204030204" pitchFamily="34" charset="0"/>
      <p:regular r:id="rId27"/>
      <p:bold r:id="rId28"/>
      <p:italic r:id="rId29"/>
      <p:boldItalic r:id="rId30"/>
    </p:embeddedFont>
    <p:embeddedFont>
      <p:font typeface="Catamaran" pitchFamily="2" charset="0"/>
      <p:regular r:id="rId31"/>
      <p:bold r:id="rId32"/>
    </p:embeddedFont>
    <p:embeddedFont>
      <p:font typeface="Quantico" panose="02000000000000000000" pitchFamily="2" charset="0"/>
      <p:regular r:id="rId33"/>
      <p:bold r:id="rId34"/>
      <p:italic r:id="rId35"/>
      <p:boldItalic r:id="rId36"/>
    </p:embeddedFont>
    <p:embeddedFont>
      <p:font typeface="Teko" panose="02000000000000000000" pitchFamily="2"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DDD9D2-42F7-4910-B388-722DB4BA0296}">
  <a:tblStyle styleId="{1EDDD9D2-42F7-4910-B388-722DB4BA029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autoAdjust="0"/>
    <p:restoredTop sz="94245" autoAdjust="0"/>
  </p:normalViewPr>
  <p:slideViewPr>
    <p:cSldViewPr snapToGrid="0">
      <p:cViewPr varScale="1">
        <p:scale>
          <a:sx n="92" d="100"/>
          <a:sy n="92" d="100"/>
        </p:scale>
        <p:origin x="544" y="5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604"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0A4679-58E7-5AF0-EA64-CAB5F765B17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a:extLst>
              <a:ext uri="{FF2B5EF4-FFF2-40B4-BE49-F238E27FC236}">
                <a16:creationId xmlns:a16="http://schemas.microsoft.com/office/drawing/2014/main" id="{AB9BCF7B-84F9-CBF8-51A8-5F0C80E76A2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944F2E-8013-44B6-A7E8-DFBD1E0BFC14}" type="datetimeFigureOut">
              <a:rPr lang="fr-FR" smtClean="0"/>
              <a:t>12/09/2023</a:t>
            </a:fld>
            <a:endParaRPr lang="fr-FR"/>
          </a:p>
        </p:txBody>
      </p:sp>
      <p:sp>
        <p:nvSpPr>
          <p:cNvPr id="4" name="Footer Placeholder 3">
            <a:extLst>
              <a:ext uri="{FF2B5EF4-FFF2-40B4-BE49-F238E27FC236}">
                <a16:creationId xmlns:a16="http://schemas.microsoft.com/office/drawing/2014/main" id="{6EBED912-3FEB-EA46-9956-43D08FD40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Slide Number Placeholder 4">
            <a:extLst>
              <a:ext uri="{FF2B5EF4-FFF2-40B4-BE49-F238E27FC236}">
                <a16:creationId xmlns:a16="http://schemas.microsoft.com/office/drawing/2014/main" id="{131D6DDE-2CD3-5AB2-CA0A-91EED334F8B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00F2BF-E63F-41B1-AEC9-7E4B0082DA8A}" type="slidenum">
              <a:rPr lang="fr-FR" smtClean="0"/>
              <a:t>‹#›</a:t>
            </a:fld>
            <a:endParaRPr lang="fr-FR"/>
          </a:p>
        </p:txBody>
      </p:sp>
    </p:spTree>
    <p:extLst>
      <p:ext uri="{BB962C8B-B14F-4D97-AF65-F5344CB8AC3E}">
        <p14:creationId xmlns:p14="http://schemas.microsoft.com/office/powerpoint/2010/main" val="123044210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772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2749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31458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627262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61841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70300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2205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4756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963966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12962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8096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005455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261935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875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720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629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6702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9152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3147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227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1989f454ac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1989f454a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56759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a:off x="1101000" y="539500"/>
            <a:ext cx="38520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0" name="Google Shape;80;p13"/>
          <p:cNvSpPr txBox="1">
            <a:spLocks noGrp="1"/>
          </p:cNvSpPr>
          <p:nvPr>
            <p:ph type="subTitle" idx="1"/>
          </p:nvPr>
        </p:nvSpPr>
        <p:spPr>
          <a:xfrm>
            <a:off x="1066800" y="1615000"/>
            <a:ext cx="3852000" cy="375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1" name="Google Shape;81;p13"/>
          <p:cNvSpPr txBox="1">
            <a:spLocks noGrp="1"/>
          </p:cNvSpPr>
          <p:nvPr>
            <p:ph type="title" idx="2" hasCustomPrompt="1"/>
          </p:nvPr>
        </p:nvSpPr>
        <p:spPr>
          <a:xfrm>
            <a:off x="4948250" y="1223975"/>
            <a:ext cx="731400" cy="7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82" name="Google Shape;82;p13"/>
          <p:cNvSpPr txBox="1">
            <a:spLocks noGrp="1"/>
          </p:cNvSpPr>
          <p:nvPr>
            <p:ph type="subTitle" idx="3"/>
          </p:nvPr>
        </p:nvSpPr>
        <p:spPr>
          <a:xfrm>
            <a:off x="1066800" y="1225017"/>
            <a:ext cx="3852000" cy="377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Teko"/>
              <a:buNone/>
              <a:defRPr sz="2200" b="1">
                <a:latin typeface="Quantico"/>
                <a:ea typeface="Quantico"/>
                <a:cs typeface="Quantico"/>
                <a:sym typeface="Quantico"/>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3" name="Google Shape;83;p13"/>
          <p:cNvSpPr txBox="1">
            <a:spLocks noGrp="1"/>
          </p:cNvSpPr>
          <p:nvPr>
            <p:ph type="subTitle" idx="4"/>
          </p:nvPr>
        </p:nvSpPr>
        <p:spPr>
          <a:xfrm>
            <a:off x="1066800" y="2445956"/>
            <a:ext cx="3852000" cy="375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4" name="Google Shape;84;p13"/>
          <p:cNvSpPr txBox="1">
            <a:spLocks noGrp="1"/>
          </p:cNvSpPr>
          <p:nvPr>
            <p:ph type="title" idx="5" hasCustomPrompt="1"/>
          </p:nvPr>
        </p:nvSpPr>
        <p:spPr>
          <a:xfrm>
            <a:off x="4948250" y="2062050"/>
            <a:ext cx="731400" cy="7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85" name="Google Shape;85;p13"/>
          <p:cNvSpPr txBox="1">
            <a:spLocks noGrp="1"/>
          </p:cNvSpPr>
          <p:nvPr>
            <p:ph type="subTitle" idx="6"/>
          </p:nvPr>
        </p:nvSpPr>
        <p:spPr>
          <a:xfrm>
            <a:off x="1066800" y="2053951"/>
            <a:ext cx="3852000" cy="377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Teko"/>
              <a:buNone/>
              <a:defRPr sz="2200" b="1">
                <a:latin typeface="Quantico"/>
                <a:ea typeface="Quantico"/>
                <a:cs typeface="Quantico"/>
                <a:sym typeface="Quantico"/>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6" name="Google Shape;86;p13"/>
          <p:cNvSpPr txBox="1">
            <a:spLocks noGrp="1"/>
          </p:cNvSpPr>
          <p:nvPr>
            <p:ph type="subTitle" idx="7"/>
          </p:nvPr>
        </p:nvSpPr>
        <p:spPr>
          <a:xfrm>
            <a:off x="1066800" y="3293178"/>
            <a:ext cx="3852000" cy="375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7" name="Google Shape;87;p13"/>
          <p:cNvSpPr txBox="1">
            <a:spLocks noGrp="1"/>
          </p:cNvSpPr>
          <p:nvPr>
            <p:ph type="title" idx="8" hasCustomPrompt="1"/>
          </p:nvPr>
        </p:nvSpPr>
        <p:spPr>
          <a:xfrm>
            <a:off x="4948250" y="2900125"/>
            <a:ext cx="731400" cy="7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88" name="Google Shape;88;p13"/>
          <p:cNvSpPr txBox="1">
            <a:spLocks noGrp="1"/>
          </p:cNvSpPr>
          <p:nvPr>
            <p:ph type="subTitle" idx="9"/>
          </p:nvPr>
        </p:nvSpPr>
        <p:spPr>
          <a:xfrm>
            <a:off x="1066800" y="2902441"/>
            <a:ext cx="3852000" cy="377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Teko"/>
              <a:buNone/>
              <a:defRPr sz="2200" b="1">
                <a:latin typeface="Quantico"/>
                <a:ea typeface="Quantico"/>
                <a:cs typeface="Quantico"/>
                <a:sym typeface="Quantico"/>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89" name="Google Shape;89;p13"/>
          <p:cNvSpPr txBox="1">
            <a:spLocks noGrp="1"/>
          </p:cNvSpPr>
          <p:nvPr>
            <p:ph type="subTitle" idx="13"/>
          </p:nvPr>
        </p:nvSpPr>
        <p:spPr>
          <a:xfrm>
            <a:off x="1066800" y="4128938"/>
            <a:ext cx="3852000" cy="375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0" name="Google Shape;90;p13"/>
          <p:cNvSpPr txBox="1">
            <a:spLocks noGrp="1"/>
          </p:cNvSpPr>
          <p:nvPr>
            <p:ph type="title" idx="14" hasCustomPrompt="1"/>
          </p:nvPr>
        </p:nvSpPr>
        <p:spPr>
          <a:xfrm>
            <a:off x="4948250" y="3738200"/>
            <a:ext cx="731400" cy="76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91" name="Google Shape;91;p13"/>
          <p:cNvSpPr txBox="1">
            <a:spLocks noGrp="1"/>
          </p:cNvSpPr>
          <p:nvPr>
            <p:ph type="subTitle" idx="15"/>
          </p:nvPr>
        </p:nvSpPr>
        <p:spPr>
          <a:xfrm>
            <a:off x="1066800" y="3738200"/>
            <a:ext cx="3852000" cy="377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Teko"/>
              <a:buNone/>
              <a:defRPr sz="2200" b="1">
                <a:latin typeface="Quantico"/>
                <a:ea typeface="Quantico"/>
                <a:cs typeface="Quantico"/>
                <a:sym typeface="Quantico"/>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 name="Date Placeholder 1">
            <a:extLst>
              <a:ext uri="{FF2B5EF4-FFF2-40B4-BE49-F238E27FC236}">
                <a16:creationId xmlns:a16="http://schemas.microsoft.com/office/drawing/2014/main" id="{06951D77-70B9-8D46-E77C-29A66DED72E4}"/>
              </a:ext>
            </a:extLst>
          </p:cNvPr>
          <p:cNvSpPr>
            <a:spLocks noGrp="1"/>
          </p:cNvSpPr>
          <p:nvPr>
            <p:ph type="dt" sz="half" idx="16"/>
          </p:nvPr>
        </p:nvSpPr>
        <p:spPr/>
        <p:txBody>
          <a:bodyPr/>
          <a:lstStyle/>
          <a:p>
            <a:fld id="{B4F09910-6F87-4C14-9138-04D2DA86697A}" type="datetime1">
              <a:rPr lang="fr-FR" smtClean="0"/>
              <a:t>12/09/2023</a:t>
            </a:fld>
            <a:endParaRPr lang="fr-FR"/>
          </a:p>
        </p:txBody>
      </p:sp>
      <p:sp>
        <p:nvSpPr>
          <p:cNvPr id="3" name="Footer Placeholder 2">
            <a:extLst>
              <a:ext uri="{FF2B5EF4-FFF2-40B4-BE49-F238E27FC236}">
                <a16:creationId xmlns:a16="http://schemas.microsoft.com/office/drawing/2014/main" id="{88E9C536-73F6-C945-C4FA-10390E629048}"/>
              </a:ext>
            </a:extLst>
          </p:cNvPr>
          <p:cNvSpPr>
            <a:spLocks noGrp="1"/>
          </p:cNvSpPr>
          <p:nvPr>
            <p:ph type="ftr" sz="quarter" idx="17"/>
          </p:nvPr>
        </p:nvSpPr>
        <p:spPr/>
        <p:txBody>
          <a:bodyPr/>
          <a:lstStyle/>
          <a:p>
            <a:endParaRPr lang="fr-FR"/>
          </a:p>
        </p:txBody>
      </p:sp>
      <p:sp>
        <p:nvSpPr>
          <p:cNvPr id="5" name="Slide Number Placeholder 6">
            <a:extLst>
              <a:ext uri="{FF2B5EF4-FFF2-40B4-BE49-F238E27FC236}">
                <a16:creationId xmlns:a16="http://schemas.microsoft.com/office/drawing/2014/main" id="{FD8BBF3E-2EF9-CE85-205C-ACACFC837FBA}"/>
              </a:ext>
            </a:extLst>
          </p:cNvPr>
          <p:cNvSpPr txBox="1">
            <a:spLocks/>
          </p:cNvSpPr>
          <p:nvPr userDrawn="1"/>
        </p:nvSpPr>
        <p:spPr>
          <a:xfrm>
            <a:off x="6918393" y="4767263"/>
            <a:ext cx="205740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bg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BF587CF5-DB53-4C84-A24D-ABB1E68D30BC}" type="slidenum">
              <a:rPr lang="fr-FR" smtClean="0"/>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mt="35000"/>
          </a:blip>
          <a:stretch>
            <a:fillRect/>
          </a:stretch>
        </p:blipFill>
        <p:spPr>
          <a:xfrm>
            <a:off x="-5" y="0"/>
            <a:ext cx="9144003" cy="5143501"/>
          </a:xfrm>
          <a:prstGeom prst="rect">
            <a:avLst/>
          </a:prstGeom>
          <a:noFill/>
          <a:ln>
            <a:noFill/>
          </a:ln>
        </p:spPr>
      </p:pic>
      <p:sp>
        <p:nvSpPr>
          <p:cNvPr id="7" name="Google Shape;7;p1"/>
          <p:cNvSpPr txBox="1">
            <a:spLocks noGrp="1"/>
          </p:cNvSpPr>
          <p:nvPr>
            <p:ph type="title"/>
          </p:nvPr>
        </p:nvSpPr>
        <p:spPr>
          <a:xfrm>
            <a:off x="717750" y="539496"/>
            <a:ext cx="7708500" cy="45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3200"/>
              <a:buFont typeface="Quantico"/>
              <a:buNone/>
              <a:defRPr sz="3200" b="1">
                <a:solidFill>
                  <a:schemeClr val="lt2"/>
                </a:solidFill>
                <a:latin typeface="Quantico"/>
                <a:ea typeface="Quantico"/>
                <a:cs typeface="Quantico"/>
                <a:sym typeface="Quantico"/>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8" name="Google Shape;8;p1"/>
          <p:cNvSpPr txBox="1">
            <a:spLocks noGrp="1"/>
          </p:cNvSpPr>
          <p:nvPr>
            <p:ph type="body" idx="1"/>
          </p:nvPr>
        </p:nvSpPr>
        <p:spPr>
          <a:xfrm>
            <a:off x="692700" y="1351875"/>
            <a:ext cx="7711800" cy="32475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1pPr>
            <a:lvl2pPr marL="914400" lvl="1"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2pPr>
            <a:lvl3pPr marL="1371600" lvl="2"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3pPr>
            <a:lvl4pPr marL="1828800" lvl="3"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4pPr>
            <a:lvl5pPr marL="2286000" lvl="4"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5pPr>
            <a:lvl6pPr marL="2743200" lvl="5"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6pPr>
            <a:lvl7pPr marL="3200400" lvl="6"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7pPr>
            <a:lvl8pPr marL="3657600" lvl="7"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8pPr>
            <a:lvl9pPr marL="4114800" lvl="8" indent="-323850">
              <a:lnSpc>
                <a:spcPct val="100000"/>
              </a:lnSpc>
              <a:spcBef>
                <a:spcPts val="0"/>
              </a:spcBef>
              <a:spcAft>
                <a:spcPts val="0"/>
              </a:spcAft>
              <a:buClr>
                <a:schemeClr val="lt1"/>
              </a:buClr>
              <a:buSzPts val="1500"/>
              <a:buFont typeface="Catamaran"/>
              <a:buChar char="■"/>
              <a:defRPr sz="1500">
                <a:solidFill>
                  <a:schemeClr val="lt1"/>
                </a:solidFill>
                <a:latin typeface="Catamaran"/>
                <a:ea typeface="Catamaran"/>
                <a:cs typeface="Catamaran"/>
                <a:sym typeface="Catamaran"/>
              </a:defRPr>
            </a:lvl9pPr>
          </a:lstStyle>
          <a:p>
            <a:endParaRPr/>
          </a:p>
        </p:txBody>
      </p:sp>
      <p:sp>
        <p:nvSpPr>
          <p:cNvPr id="2" name="Slide Number Placeholder 1">
            <a:extLst>
              <a:ext uri="{FF2B5EF4-FFF2-40B4-BE49-F238E27FC236}">
                <a16:creationId xmlns:a16="http://schemas.microsoft.com/office/drawing/2014/main" id="{7505250D-75A0-FBFA-12A8-DC67027F094B}"/>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BF587CF5-DB53-4C84-A24D-ABB1E68D30BC}" type="slidenum">
              <a:rPr lang="fr-FR" smtClean="0"/>
              <a:t>‹#›</a:t>
            </a:fld>
            <a:endParaRPr lang="fr-FR"/>
          </a:p>
        </p:txBody>
      </p:sp>
      <p:sp>
        <p:nvSpPr>
          <p:cNvPr id="3" name="Date Placeholder 2">
            <a:extLst>
              <a:ext uri="{FF2B5EF4-FFF2-40B4-BE49-F238E27FC236}">
                <a16:creationId xmlns:a16="http://schemas.microsoft.com/office/drawing/2014/main" id="{43CE1009-7BA4-47FD-03CF-F403B2412683}"/>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53361D7A-9752-4E42-B2FC-412315CF1195}" type="datetime1">
              <a:rPr lang="fr-FR" smtClean="0"/>
              <a:t>12/09/2023</a:t>
            </a:fld>
            <a:endParaRPr lang="fr-FR"/>
          </a:p>
        </p:txBody>
      </p:sp>
      <p:sp>
        <p:nvSpPr>
          <p:cNvPr id="4" name="Footer Placeholder 3">
            <a:extLst>
              <a:ext uri="{FF2B5EF4-FFF2-40B4-BE49-F238E27FC236}">
                <a16:creationId xmlns:a16="http://schemas.microsoft.com/office/drawing/2014/main" id="{1C693B1B-B649-8031-ED25-0FFF9295A470}"/>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Tree>
  </p:cSld>
  <p:clrMap bg1="lt1" tx1="dk1" bg2="dk2" tx2="lt2" accent1="accent1" accent2="accent2" accent3="accent3" accent4="accent4" accent5="accent5" accent6="accent6" hlink="hlink" folHlink="folHlink"/>
  <p:sldLayoutIdLst>
    <p:sldLayoutId id="214748365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BadisG/Projet7-Openclassrooms"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hyperlink" Target="https://predictionproba.azurewebsites.net/"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2" name="Google Shape;392;p42"/>
          <p:cNvSpPr txBox="1">
            <a:spLocks noGrp="1"/>
          </p:cNvSpPr>
          <p:nvPr>
            <p:ph type="subTitle" idx="3"/>
          </p:nvPr>
        </p:nvSpPr>
        <p:spPr>
          <a:xfrm>
            <a:off x="290946" y="2535381"/>
            <a:ext cx="8610600" cy="2478647"/>
          </a:xfrm>
          <a:prstGeom prst="rect">
            <a:avLst/>
          </a:prstGeom>
        </p:spPr>
        <p:txBody>
          <a:bodyPr spcFirstLastPara="1" wrap="square" lIns="91425" tIns="91425" rIns="91425" bIns="91425" anchor="ctr" anchorCtr="0">
            <a:noAutofit/>
          </a:bodyPr>
          <a:lstStyle/>
          <a:p>
            <a:pPr lvl="0" indent="-457200" algn="l" rtl="0">
              <a:spcBef>
                <a:spcPts val="0"/>
              </a:spcBef>
              <a:spcAft>
                <a:spcPts val="0"/>
              </a:spcAft>
              <a:buAutoNum type="arabicParenR"/>
            </a:pPr>
            <a:r>
              <a:rPr lang="fr-FR" sz="2400" dirty="0"/>
              <a:t>Introduction</a:t>
            </a:r>
          </a:p>
          <a:p>
            <a:pPr lvl="0" indent="-457200" algn="l" rtl="0">
              <a:spcBef>
                <a:spcPts val="0"/>
              </a:spcBef>
              <a:spcAft>
                <a:spcPts val="0"/>
              </a:spcAft>
              <a:buAutoNum type="arabicParenR"/>
            </a:pPr>
            <a:endParaRPr lang="fr-FR" sz="2400" dirty="0"/>
          </a:p>
          <a:p>
            <a:pPr indent="-457200" algn="l">
              <a:buFont typeface="Teko"/>
              <a:buAutoNum type="arabicParenR"/>
            </a:pPr>
            <a:r>
              <a:rPr lang="en" sz="2400" dirty="0"/>
              <a:t>Démarche de </a:t>
            </a:r>
            <a:r>
              <a:rPr lang="fr-FR" sz="2400" dirty="0"/>
              <a:t>modélisation</a:t>
            </a:r>
          </a:p>
          <a:p>
            <a:pPr indent="-457200" algn="l">
              <a:buFont typeface="Teko"/>
              <a:buAutoNum type="arabicParenR"/>
            </a:pPr>
            <a:endParaRPr lang="en" sz="2400" dirty="0"/>
          </a:p>
          <a:p>
            <a:pPr indent="-457200" algn="l">
              <a:buFont typeface="Teko"/>
              <a:buAutoNum type="arabicParenR"/>
            </a:pPr>
            <a:r>
              <a:rPr lang="en" sz="2400" dirty="0"/>
              <a:t>P</a:t>
            </a:r>
            <a:r>
              <a:rPr lang="fr-FR" sz="2400" dirty="0"/>
              <a:t>ipeline de déploiement (GitHub, tests unitaires)</a:t>
            </a:r>
          </a:p>
          <a:p>
            <a:pPr indent="-457200" algn="l">
              <a:buFont typeface="Teko"/>
              <a:buAutoNum type="arabicParenR"/>
            </a:pPr>
            <a:endParaRPr lang="fr-FR" sz="2400" dirty="0"/>
          </a:p>
          <a:p>
            <a:pPr indent="-457200" algn="l">
              <a:buFont typeface="Teko"/>
              <a:buAutoNum type="arabicParenR"/>
            </a:pPr>
            <a:r>
              <a:rPr lang="fr-FR" sz="2400" dirty="0"/>
              <a:t>Analyse de Data Drift</a:t>
            </a:r>
          </a:p>
          <a:p>
            <a:pPr indent="-457200" algn="l">
              <a:buFont typeface="Teko"/>
              <a:buAutoNum type="arabicParenR"/>
            </a:pPr>
            <a:endParaRPr lang="fr-FR" sz="2400" dirty="0"/>
          </a:p>
          <a:p>
            <a:pPr indent="-457200" algn="l">
              <a:buFont typeface="Teko"/>
              <a:buAutoNum type="arabicParenR"/>
            </a:pPr>
            <a:r>
              <a:rPr lang="fr-FR" sz="2400" dirty="0"/>
              <a:t>Démonstration du dashboard déployé sur le Cloud</a:t>
            </a:r>
          </a:p>
          <a:p>
            <a:pPr marL="0" lvl="0" indent="0" algn="l" rtl="0">
              <a:spcBef>
                <a:spcPts val="0"/>
              </a:spcBef>
              <a:spcAft>
                <a:spcPts val="0"/>
              </a:spcAft>
            </a:pPr>
            <a:endParaRPr lang="fr-FR" sz="2400" dirty="0"/>
          </a:p>
          <a:p>
            <a:pPr marL="0" indent="0" algn="l"/>
            <a:endParaRPr lang="fr-FR" sz="2400" dirty="0"/>
          </a:p>
          <a:p>
            <a:pPr marL="0" lvl="0" indent="0" algn="l" rtl="0">
              <a:spcBef>
                <a:spcPts val="0"/>
              </a:spcBef>
              <a:spcAft>
                <a:spcPts val="0"/>
              </a:spcAft>
            </a:pPr>
            <a:endParaRPr lang="fr-FR" sz="2400" dirty="0"/>
          </a:p>
          <a:p>
            <a:pPr marL="0" lvl="0" indent="0" algn="l" rtl="0">
              <a:spcBef>
                <a:spcPts val="0"/>
              </a:spcBef>
              <a:spcAft>
                <a:spcPts val="0"/>
              </a:spcAft>
            </a:pPr>
            <a:endParaRPr sz="2400" dirty="0"/>
          </a:p>
        </p:txBody>
      </p:sp>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343312"/>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dirty="0">
                <a:ln>
                  <a:noFill/>
                </a:ln>
                <a:solidFill>
                  <a:srgbClr val="0FE0E0"/>
                </a:solidFill>
                <a:effectLst/>
                <a:uLnTx/>
                <a:uFillTx/>
                <a:latin typeface="Quantico"/>
                <a:sym typeface="Quantico"/>
              </a:rPr>
              <a:t>Projet n°7 : Implémentez un modèle de scoring</a:t>
            </a:r>
            <a:endParaRPr lang="fr-FR" sz="2800"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Visualisation du tracking via Mlflow (Vue d’ensemble)</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pic>
        <p:nvPicPr>
          <p:cNvPr id="2052" name="Picture 4">
            <a:extLst>
              <a:ext uri="{FF2B5EF4-FFF2-40B4-BE49-F238E27FC236}">
                <a16:creationId xmlns:a16="http://schemas.microsoft.com/office/drawing/2014/main" id="{53A48536-D987-9E14-1CFF-954BE18957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018" y="1057014"/>
            <a:ext cx="7593603" cy="36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386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Visualisation du tracking via Mlflow (Résultats d’un modèle)</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pic>
        <p:nvPicPr>
          <p:cNvPr id="5" name="Picture 4">
            <a:extLst>
              <a:ext uri="{FF2B5EF4-FFF2-40B4-BE49-F238E27FC236}">
                <a16:creationId xmlns:a16="http://schemas.microsoft.com/office/drawing/2014/main" id="{7A96763E-2629-B40A-53C8-DE795680D694}"/>
              </a:ext>
            </a:extLst>
          </p:cNvPr>
          <p:cNvPicPr>
            <a:picLocks noChangeAspect="1"/>
          </p:cNvPicPr>
          <p:nvPr/>
        </p:nvPicPr>
        <p:blipFill>
          <a:blip r:embed="rId3"/>
          <a:stretch>
            <a:fillRect/>
          </a:stretch>
        </p:blipFill>
        <p:spPr>
          <a:xfrm>
            <a:off x="426027" y="1262368"/>
            <a:ext cx="8219209" cy="3227550"/>
          </a:xfrm>
          <a:prstGeom prst="rect">
            <a:avLst/>
          </a:prstGeom>
        </p:spPr>
      </p:pic>
    </p:spTree>
    <p:extLst>
      <p:ext uri="{BB962C8B-B14F-4D97-AF65-F5344CB8AC3E}">
        <p14:creationId xmlns:p14="http://schemas.microsoft.com/office/powerpoint/2010/main" val="3602672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Visualisation du tracking via Mlflow (Comparaison des différentes runs)</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pic>
        <p:nvPicPr>
          <p:cNvPr id="8194" name="Picture 2">
            <a:extLst>
              <a:ext uri="{FF2B5EF4-FFF2-40B4-BE49-F238E27FC236}">
                <a16:creationId xmlns:a16="http://schemas.microsoft.com/office/drawing/2014/main" id="{891BC5B4-254D-D5D8-2D32-EB89709C95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826" y="1060478"/>
            <a:ext cx="7586347" cy="3621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6087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Visualisation du tracking via Mlflow (Versioning des meilleurs modèles)</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pic>
        <p:nvPicPr>
          <p:cNvPr id="10242" name="Picture 2">
            <a:extLst>
              <a:ext uri="{FF2B5EF4-FFF2-40B4-BE49-F238E27FC236}">
                <a16:creationId xmlns:a16="http://schemas.microsoft.com/office/drawing/2014/main" id="{5B33D0A3-392B-40EA-FF36-25E91BCB3B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934" y="1160317"/>
            <a:ext cx="7470272" cy="3566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1626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Synthèse des résultats</a:t>
            </a:r>
            <a:endParaRPr lang="en-US" sz="2000" b="0" dirty="0">
              <a:solidFill>
                <a:srgbClr val="FFFFFF"/>
              </a:solidFill>
              <a:latin typeface="Catamaran"/>
              <a:cs typeface="Catamaran"/>
              <a:sym typeface="Catamaran"/>
            </a:endParaRPr>
          </a:p>
        </p:txBody>
      </p:sp>
      <p:pic>
        <p:nvPicPr>
          <p:cNvPr id="3" name="Picture 2">
            <a:extLst>
              <a:ext uri="{FF2B5EF4-FFF2-40B4-BE49-F238E27FC236}">
                <a16:creationId xmlns:a16="http://schemas.microsoft.com/office/drawing/2014/main" id="{648711FE-DB4B-7453-66CB-60746E9BEA0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5564" y="1780176"/>
            <a:ext cx="7368226" cy="1237784"/>
          </a:xfrm>
          <a:prstGeom prst="rect">
            <a:avLst/>
          </a:prstGeom>
          <a:noFill/>
          <a:ln>
            <a:solidFill>
              <a:schemeClr val="tx2"/>
            </a:solidFill>
          </a:ln>
        </p:spPr>
      </p:pic>
      <p:sp>
        <p:nvSpPr>
          <p:cNvPr id="5" name="Google Shape;392;p42">
            <a:extLst>
              <a:ext uri="{FF2B5EF4-FFF2-40B4-BE49-F238E27FC236}">
                <a16:creationId xmlns:a16="http://schemas.microsoft.com/office/drawing/2014/main" id="{0AEBF4F5-6CDE-20EF-1B1C-FD4013234B1B}"/>
              </a:ext>
            </a:extLst>
          </p:cNvPr>
          <p:cNvSpPr txBox="1">
            <a:spLocks/>
          </p:cNvSpPr>
          <p:nvPr/>
        </p:nvSpPr>
        <p:spPr>
          <a:xfrm>
            <a:off x="142008" y="3405348"/>
            <a:ext cx="8783784"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300" noProof="1">
                <a:solidFill>
                  <a:srgbClr val="FFFFFF"/>
                </a:solidFill>
                <a:latin typeface="Catamaran"/>
                <a:cs typeface="Catamaran"/>
                <a:sym typeface="Catamaran"/>
              </a:rPr>
              <a:t>Le modèle LightGBM est à privilégier pour la production</a:t>
            </a:r>
          </a:p>
          <a:p>
            <a:pPr marL="0" indent="0" algn="ctr">
              <a:buClr>
                <a:srgbClr val="FFFFFF"/>
              </a:buClr>
              <a:buSzPts val="1600"/>
              <a:defRPr/>
            </a:pPr>
            <a:r>
              <a:rPr lang="fr-FR" sz="1800" b="0" i="1" dirty="0">
                <a:effectLst/>
                <a:latin typeface="Calibri" panose="020F0502020204030204" pitchFamily="34" charset="0"/>
                <a:ea typeface="Calibri" panose="020F0502020204030204" pitchFamily="34" charset="0"/>
                <a:cs typeface="Times New Roman" panose="02020603050405020304" pitchFamily="18" charset="0"/>
              </a:rPr>
              <a:t>Num Leaves = 55 | Learning rate = 0.017 | Threshold = 0.48</a:t>
            </a:r>
            <a:endParaRPr lang="fr-FR" sz="2300" b="0" i="1" noProof="1">
              <a:solidFill>
                <a:srgbClr val="FFFFFF"/>
              </a:solidFill>
              <a:latin typeface="Catamaran"/>
              <a:cs typeface="Catamaran"/>
              <a:sym typeface="Catamaran"/>
            </a:endParaRPr>
          </a:p>
          <a:p>
            <a:pPr marL="0" indent="0" algn="l">
              <a:buClr>
                <a:srgbClr val="FFFFFF"/>
              </a:buClr>
              <a:buSzPts val="1600"/>
              <a:defRPr/>
            </a:pPr>
            <a:endParaRPr lang="fr-FR" sz="23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28117806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Vérification data leakage</a:t>
            </a:r>
            <a:endParaRPr lang="en-US" sz="2000" b="0" dirty="0">
              <a:solidFill>
                <a:srgbClr val="FFFFFF"/>
              </a:solidFill>
              <a:latin typeface="Catamaran"/>
              <a:cs typeface="Catamaran"/>
              <a:sym typeface="Catamaran"/>
            </a:endParaRPr>
          </a:p>
        </p:txBody>
      </p:sp>
      <p:sp>
        <p:nvSpPr>
          <p:cNvPr id="6" name="Google Shape;392;p42">
            <a:extLst>
              <a:ext uri="{FF2B5EF4-FFF2-40B4-BE49-F238E27FC236}">
                <a16:creationId xmlns:a16="http://schemas.microsoft.com/office/drawing/2014/main" id="{4FA12CB6-BE79-8791-D84C-939F41656FC6}"/>
              </a:ext>
            </a:extLst>
          </p:cNvPr>
          <p:cNvSpPr txBox="1">
            <a:spLocks/>
          </p:cNvSpPr>
          <p:nvPr/>
        </p:nvSpPr>
        <p:spPr>
          <a:xfrm>
            <a:off x="6203372" y="1783765"/>
            <a:ext cx="2739737" cy="2898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b="0" dirty="0">
                <a:effectLst/>
                <a:latin typeface="Calibri" panose="020F0502020204030204" pitchFamily="34" charset="0"/>
                <a:ea typeface="Calibri" panose="020F0502020204030204" pitchFamily="34" charset="0"/>
                <a:cs typeface="Times New Roman" panose="02020603050405020304" pitchFamily="18" charset="0"/>
              </a:rPr>
              <a:t>Aucune feature n’est anormalement élevée par rapport aux autres</a:t>
            </a:r>
          </a:p>
          <a:p>
            <a:pPr marL="0" indent="0" algn="ctr">
              <a:buClr>
                <a:srgbClr val="FFFFFF"/>
              </a:buClr>
              <a:buSzPts val="1600"/>
              <a:defRPr/>
            </a:pPr>
            <a:endParaRPr lang="fr-FR" b="0" noProof="1">
              <a:solidFill>
                <a:srgbClr val="FFFFFF"/>
              </a:solidFill>
              <a:latin typeface="Calibri" panose="020F0502020204030204" pitchFamily="34" charset="0"/>
              <a:cs typeface="Times New Roman" panose="02020603050405020304" pitchFamily="18" charset="0"/>
              <a:sym typeface="Catamaran"/>
            </a:endParaRPr>
          </a:p>
          <a:p>
            <a:pPr marL="0" indent="0" algn="ctr">
              <a:buClr>
                <a:srgbClr val="FFFFFF"/>
              </a:buClr>
              <a:buSzPts val="1600"/>
              <a:defRPr/>
            </a:pPr>
            <a:r>
              <a:rPr lang="fr-FR" i="1" noProof="1">
                <a:solidFill>
                  <a:srgbClr val="FFFFFF"/>
                </a:solidFill>
                <a:latin typeface="Calibri" panose="020F0502020204030204" pitchFamily="34" charset="0"/>
                <a:cs typeface="Times New Roman" panose="02020603050405020304" pitchFamily="18" charset="0"/>
                <a:sym typeface="Catamaran"/>
              </a:rPr>
              <a:t>Pas de problème de </a:t>
            </a:r>
          </a:p>
          <a:p>
            <a:pPr marL="0" indent="0" algn="ctr">
              <a:buClr>
                <a:srgbClr val="FFFFFF"/>
              </a:buClr>
              <a:buSzPts val="1600"/>
              <a:defRPr/>
            </a:pPr>
            <a:r>
              <a:rPr lang="fr-FR" i="1" noProof="1">
                <a:solidFill>
                  <a:srgbClr val="FFFFFF"/>
                </a:solidFill>
                <a:latin typeface="Calibri" panose="020F0502020204030204" pitchFamily="34" charset="0"/>
                <a:cs typeface="Times New Roman" panose="02020603050405020304" pitchFamily="18" charset="0"/>
                <a:sym typeface="Catamaran"/>
              </a:rPr>
              <a:t>data leakage</a:t>
            </a:r>
            <a:endParaRPr lang="fr-FR" i="1" noProof="1">
              <a:solidFill>
                <a:srgbClr val="FFFFFF"/>
              </a:solidFill>
              <a:latin typeface="Catamaran"/>
              <a:cs typeface="Catamaran"/>
              <a:sym typeface="Catamaran"/>
            </a:endParaRPr>
          </a:p>
          <a:p>
            <a:pPr marL="0" indent="0" algn="l">
              <a:buClr>
                <a:srgbClr val="FFFFFF"/>
              </a:buClr>
              <a:buSzPts val="1600"/>
              <a:defRPr/>
            </a:pPr>
            <a:endParaRPr lang="fr-FR" sz="2300" b="0" noProof="1">
              <a:solidFill>
                <a:srgbClr val="FFFFFF"/>
              </a:solidFill>
              <a:latin typeface="Catamaran"/>
              <a:cs typeface="Catamaran"/>
              <a:sym typeface="Catamaran"/>
            </a:endParaRPr>
          </a:p>
        </p:txBody>
      </p:sp>
      <p:pic>
        <p:nvPicPr>
          <p:cNvPr id="1026" name="Picture 2">
            <a:extLst>
              <a:ext uri="{FF2B5EF4-FFF2-40B4-BE49-F238E27FC236}">
                <a16:creationId xmlns:a16="http://schemas.microsoft.com/office/drawing/2014/main" id="{C401C722-C1E3-43C8-EFD6-BE6BC193C3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222" y="1167245"/>
            <a:ext cx="5559393" cy="3661064"/>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1850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dirty="0">
                <a:ln>
                  <a:noFill/>
                </a:ln>
                <a:solidFill>
                  <a:srgbClr val="0FE0E0"/>
                </a:solidFill>
                <a:effectLst/>
                <a:uLnTx/>
                <a:uFillTx/>
                <a:latin typeface="Quantico"/>
                <a:sym typeface="Quantico"/>
              </a:rPr>
              <a:t>3) </a:t>
            </a:r>
            <a:r>
              <a:rPr lang="en" sz="3200" dirty="0"/>
              <a:t>P</a:t>
            </a:r>
            <a:r>
              <a:rPr lang="fr-FR" sz="3200" dirty="0"/>
              <a:t>ipeline de déploiement </a:t>
            </a: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GitHub</a:t>
            </a:r>
            <a:endParaRPr lang="en-US" sz="2000" b="0" dirty="0">
              <a:solidFill>
                <a:srgbClr val="FFFFFF"/>
              </a:solidFill>
              <a:latin typeface="Catamaran"/>
              <a:cs typeface="Catamaran"/>
              <a:sym typeface="Catamaran"/>
            </a:endParaRPr>
          </a:p>
        </p:txBody>
      </p:sp>
      <p:sp>
        <p:nvSpPr>
          <p:cNvPr id="7" name="Google Shape;392;p42">
            <a:extLst>
              <a:ext uri="{FF2B5EF4-FFF2-40B4-BE49-F238E27FC236}">
                <a16:creationId xmlns:a16="http://schemas.microsoft.com/office/drawing/2014/main" id="{831F9DA7-1ADE-B759-AEAE-F6E76F2E2E1E}"/>
              </a:ext>
            </a:extLst>
          </p:cNvPr>
          <p:cNvSpPr txBox="1">
            <a:spLocks/>
          </p:cNvSpPr>
          <p:nvPr/>
        </p:nvSpPr>
        <p:spPr>
          <a:xfrm>
            <a:off x="180108" y="894212"/>
            <a:ext cx="8783784"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300" b="0" i="1" noProof="1">
                <a:solidFill>
                  <a:srgbClr val="FFFFFF"/>
                </a:solidFill>
                <a:latin typeface="Catamaran"/>
                <a:cs typeface="Catamaran"/>
                <a:sym typeface="Catamaran"/>
                <a:hlinkClick r:id="rId3"/>
              </a:rPr>
              <a:t>https://github.com/BadisG/Projet7-Openclassrooms</a:t>
            </a:r>
            <a:endParaRPr lang="fr-FR" sz="2300" b="0" i="1" noProof="1">
              <a:solidFill>
                <a:srgbClr val="FFFFFF"/>
              </a:solidFill>
              <a:latin typeface="Catamaran"/>
              <a:cs typeface="Catamaran"/>
              <a:sym typeface="Catamaran"/>
            </a:endParaRPr>
          </a:p>
          <a:p>
            <a:pPr marL="0" indent="0" algn="l">
              <a:buClr>
                <a:srgbClr val="FFFFFF"/>
              </a:buClr>
              <a:buSzPts val="1600"/>
              <a:defRPr/>
            </a:pPr>
            <a:endParaRPr lang="fr-FR" sz="2300" b="0" noProof="1">
              <a:solidFill>
                <a:srgbClr val="FFFFFF"/>
              </a:solidFill>
              <a:latin typeface="Catamaran"/>
              <a:cs typeface="Catamaran"/>
              <a:sym typeface="Catamaran"/>
            </a:endParaRPr>
          </a:p>
        </p:txBody>
      </p:sp>
      <p:pic>
        <p:nvPicPr>
          <p:cNvPr id="11266" name="Picture 2">
            <a:extLst>
              <a:ext uri="{FF2B5EF4-FFF2-40B4-BE49-F238E27FC236}">
                <a16:creationId xmlns:a16="http://schemas.microsoft.com/office/drawing/2014/main" id="{B3D2AF00-494A-4AF3-FF5F-A86BE45CD6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108" y="1742207"/>
            <a:ext cx="5600825" cy="2913207"/>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8A76BA49-BFB1-7188-FF40-76ED3E00503E}"/>
              </a:ext>
            </a:extLst>
          </p:cNvPr>
          <p:cNvPicPr>
            <a:picLocks noChangeAspect="1"/>
          </p:cNvPicPr>
          <p:nvPr/>
        </p:nvPicPr>
        <p:blipFill>
          <a:blip r:embed="rId5"/>
          <a:stretch>
            <a:fillRect/>
          </a:stretch>
        </p:blipFill>
        <p:spPr>
          <a:xfrm>
            <a:off x="6146931" y="1483164"/>
            <a:ext cx="2609141" cy="3181948"/>
          </a:xfrm>
          <a:prstGeom prst="rect">
            <a:avLst/>
          </a:prstGeom>
          <a:ln>
            <a:solidFill>
              <a:schemeClr val="tx2"/>
            </a:solidFill>
          </a:ln>
        </p:spPr>
      </p:pic>
    </p:spTree>
    <p:extLst>
      <p:ext uri="{BB962C8B-B14F-4D97-AF65-F5344CB8AC3E}">
        <p14:creationId xmlns:p14="http://schemas.microsoft.com/office/powerpoint/2010/main" val="3007924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dirty="0">
                <a:ln>
                  <a:noFill/>
                </a:ln>
                <a:solidFill>
                  <a:srgbClr val="0FE0E0"/>
                </a:solidFill>
                <a:effectLst/>
                <a:uLnTx/>
                <a:uFillTx/>
                <a:latin typeface="Quantico"/>
                <a:sym typeface="Quantico"/>
              </a:rPr>
              <a:t>3) </a:t>
            </a:r>
            <a:r>
              <a:rPr lang="en" sz="3200" dirty="0"/>
              <a:t>P</a:t>
            </a:r>
            <a:r>
              <a:rPr lang="fr-FR" sz="3200" dirty="0"/>
              <a:t>ipeline de déploiement </a:t>
            </a: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Tests Unitaires</a:t>
            </a:r>
            <a:endParaRPr lang="en-US" sz="2000" b="0" dirty="0">
              <a:solidFill>
                <a:srgbClr val="FFFFFF"/>
              </a:solidFill>
              <a:latin typeface="Catamaran"/>
              <a:cs typeface="Catamaran"/>
              <a:sym typeface="Catamaran"/>
            </a:endParaRPr>
          </a:p>
        </p:txBody>
      </p:sp>
      <p:sp>
        <p:nvSpPr>
          <p:cNvPr id="7" name="Google Shape;392;p42">
            <a:extLst>
              <a:ext uri="{FF2B5EF4-FFF2-40B4-BE49-F238E27FC236}">
                <a16:creationId xmlns:a16="http://schemas.microsoft.com/office/drawing/2014/main" id="{831F9DA7-1ADE-B759-AEAE-F6E76F2E2E1E}"/>
              </a:ext>
            </a:extLst>
          </p:cNvPr>
          <p:cNvSpPr txBox="1">
            <a:spLocks/>
          </p:cNvSpPr>
          <p:nvPr/>
        </p:nvSpPr>
        <p:spPr>
          <a:xfrm>
            <a:off x="180108" y="894212"/>
            <a:ext cx="8783784"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endParaRPr lang="fr-FR" sz="2300" b="0" noProof="1">
              <a:solidFill>
                <a:srgbClr val="FFFFFF"/>
              </a:solidFill>
              <a:latin typeface="Catamaran"/>
              <a:cs typeface="Catamaran"/>
              <a:sym typeface="Catamaran"/>
            </a:endParaRPr>
          </a:p>
        </p:txBody>
      </p:sp>
      <p:sp>
        <p:nvSpPr>
          <p:cNvPr id="3" name="Google Shape;392;p42">
            <a:extLst>
              <a:ext uri="{FF2B5EF4-FFF2-40B4-BE49-F238E27FC236}">
                <a16:creationId xmlns:a16="http://schemas.microsoft.com/office/drawing/2014/main" id="{93D7C2E5-D199-370D-A344-006DDD44CC6A}"/>
              </a:ext>
            </a:extLst>
          </p:cNvPr>
          <p:cNvSpPr txBox="1">
            <a:spLocks/>
          </p:cNvSpPr>
          <p:nvPr/>
        </p:nvSpPr>
        <p:spPr>
          <a:xfrm>
            <a:off x="266698" y="1060467"/>
            <a:ext cx="8783784"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300" noProof="1">
                <a:solidFill>
                  <a:srgbClr val="FFFFFF"/>
                </a:solidFill>
                <a:latin typeface="Catamaran"/>
                <a:cs typeface="Catamaran"/>
                <a:sym typeface="Catamaran"/>
              </a:rPr>
              <a:t>3 tests pour l’API Flask</a:t>
            </a:r>
          </a:p>
          <a:p>
            <a:pPr marL="0" indent="0" algn="l">
              <a:buClr>
                <a:srgbClr val="FFFFFF"/>
              </a:buClr>
              <a:buSzPts val="1600"/>
              <a:defRPr/>
            </a:pPr>
            <a:r>
              <a:rPr lang="fr-FR" sz="2300" b="0" noProof="1">
                <a:solidFill>
                  <a:srgbClr val="FFFFFF"/>
                </a:solidFill>
                <a:latin typeface="Catamaran"/>
                <a:cs typeface="Catamaran"/>
                <a:sym typeface="Catamaran"/>
              </a:rPr>
              <a:t>- Test de chargement du modèle de prédiction</a:t>
            </a:r>
          </a:p>
          <a:p>
            <a:pPr marL="0" indent="0" algn="l">
              <a:buClr>
                <a:srgbClr val="FFFFFF"/>
              </a:buClr>
              <a:buSzPts val="1600"/>
              <a:defRPr/>
            </a:pPr>
            <a:r>
              <a:rPr lang="fr-FR" sz="2300" b="0" noProof="1">
                <a:solidFill>
                  <a:srgbClr val="FFFFFF"/>
                </a:solidFill>
                <a:latin typeface="Catamaran"/>
                <a:cs typeface="Catamaran"/>
                <a:sym typeface="Catamaran"/>
              </a:rPr>
              <a:t>- Test du chargement du fichier CSV sur les données d’entraînement</a:t>
            </a:r>
          </a:p>
          <a:p>
            <a:pPr marL="0" indent="0" algn="l">
              <a:buClr>
                <a:srgbClr val="FFFFFF"/>
              </a:buClr>
              <a:buSzPts val="1600"/>
              <a:defRPr/>
            </a:pPr>
            <a:r>
              <a:rPr lang="fr-FR" sz="2300" b="0" noProof="1">
                <a:solidFill>
                  <a:srgbClr val="FFFFFF"/>
                </a:solidFill>
                <a:latin typeface="Catamaran"/>
                <a:cs typeface="Catamaran"/>
                <a:sym typeface="Catamaran"/>
              </a:rPr>
              <a:t>- Test de la fonction de prédiction de l’API</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ctr">
              <a:buClr>
                <a:srgbClr val="FFFFFF"/>
              </a:buClr>
              <a:buSzPts val="1600"/>
              <a:defRPr/>
            </a:pPr>
            <a:r>
              <a:rPr lang="fr-FR" sz="2300" noProof="1">
                <a:solidFill>
                  <a:srgbClr val="FFFFFF"/>
                </a:solidFill>
                <a:latin typeface="Catamaran"/>
                <a:cs typeface="Catamaran"/>
                <a:sym typeface="Catamaran"/>
              </a:rPr>
              <a:t>4 tests pour le Dashboard Streamlit (Mock)</a:t>
            </a:r>
          </a:p>
          <a:p>
            <a:pPr marL="0" indent="0" algn="l">
              <a:buClr>
                <a:srgbClr val="FFFFFF"/>
              </a:buClr>
              <a:buSzPts val="1600"/>
              <a:defRPr/>
            </a:pPr>
            <a:r>
              <a:rPr lang="fr-FR" sz="2300" b="0" noProof="1">
                <a:solidFill>
                  <a:srgbClr val="FFFFFF"/>
                </a:solidFill>
                <a:latin typeface="Catamaran"/>
                <a:cs typeface="Catamaran"/>
                <a:sym typeface="Catamaran"/>
              </a:rPr>
              <a:t>- Test de la fonction compute_color </a:t>
            </a:r>
          </a:p>
          <a:p>
            <a:pPr marL="0" indent="0" algn="l">
              <a:buClr>
                <a:srgbClr val="FFFFFF"/>
              </a:buClr>
              <a:buSzPts val="1600"/>
              <a:defRPr/>
            </a:pPr>
            <a:r>
              <a:rPr lang="fr-FR" sz="2300" b="0" noProof="1">
                <a:solidFill>
                  <a:srgbClr val="FFFFFF"/>
                </a:solidFill>
                <a:latin typeface="Catamaran"/>
                <a:cs typeface="Catamaran"/>
                <a:sym typeface="Catamaran"/>
              </a:rPr>
              <a:t>- Test de la fonction format_value</a:t>
            </a:r>
          </a:p>
          <a:p>
            <a:pPr marL="0" indent="0" algn="l">
              <a:buClr>
                <a:srgbClr val="FFFFFF"/>
              </a:buClr>
              <a:buSzPts val="1600"/>
              <a:defRPr/>
            </a:pPr>
            <a:r>
              <a:rPr lang="fr-FR" sz="2300" b="0" noProof="1">
                <a:solidFill>
                  <a:srgbClr val="FFFFFF"/>
                </a:solidFill>
                <a:latin typeface="Catamaran"/>
                <a:cs typeface="Catamaran"/>
                <a:sym typeface="Catamaran"/>
              </a:rPr>
              <a:t>- Test de la fonction closest_description</a:t>
            </a:r>
          </a:p>
          <a:p>
            <a:pPr marL="0" indent="0" algn="l">
              <a:buClr>
                <a:srgbClr val="FFFFFF"/>
              </a:buClr>
              <a:buSzPts val="1600"/>
              <a:defRPr/>
            </a:pPr>
            <a:r>
              <a:rPr lang="fr-FR" sz="2300" b="0" noProof="1">
                <a:solidFill>
                  <a:srgbClr val="FFFFFF"/>
                </a:solidFill>
                <a:latin typeface="Catamaran"/>
                <a:cs typeface="Catamaran"/>
                <a:sym typeface="Catamaran"/>
              </a:rPr>
              <a:t>- Test de la fonction get_state</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l">
              <a:buClr>
                <a:srgbClr val="FFFFFF"/>
              </a:buClr>
              <a:buSzPts val="1600"/>
              <a:defRPr/>
            </a:pPr>
            <a:endParaRPr lang="fr-FR" sz="23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177592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dirty="0">
                <a:ln>
                  <a:noFill/>
                </a:ln>
                <a:solidFill>
                  <a:srgbClr val="0FE0E0"/>
                </a:solidFill>
                <a:effectLst/>
                <a:uLnTx/>
                <a:uFillTx/>
                <a:latin typeface="Quantico"/>
                <a:sym typeface="Quantico"/>
              </a:rPr>
              <a:t>3) </a:t>
            </a:r>
            <a:r>
              <a:rPr lang="en" sz="3200" dirty="0"/>
              <a:t>P</a:t>
            </a:r>
            <a:r>
              <a:rPr lang="fr-FR" sz="3200" dirty="0"/>
              <a:t>ipeline de déploiement </a:t>
            </a: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Déploiement de notre application sur Azure Web app </a:t>
            </a:r>
            <a:endParaRPr lang="en-US" sz="2000" b="0" dirty="0">
              <a:solidFill>
                <a:srgbClr val="FFFFFF"/>
              </a:solidFill>
              <a:latin typeface="Catamaran"/>
              <a:cs typeface="Catamaran"/>
              <a:sym typeface="Catamaran"/>
            </a:endParaRPr>
          </a:p>
        </p:txBody>
      </p:sp>
      <p:sp>
        <p:nvSpPr>
          <p:cNvPr id="7" name="Google Shape;392;p42">
            <a:extLst>
              <a:ext uri="{FF2B5EF4-FFF2-40B4-BE49-F238E27FC236}">
                <a16:creationId xmlns:a16="http://schemas.microsoft.com/office/drawing/2014/main" id="{831F9DA7-1ADE-B759-AEAE-F6E76F2E2E1E}"/>
              </a:ext>
            </a:extLst>
          </p:cNvPr>
          <p:cNvSpPr txBox="1">
            <a:spLocks/>
          </p:cNvSpPr>
          <p:nvPr/>
        </p:nvSpPr>
        <p:spPr>
          <a:xfrm>
            <a:off x="180108" y="894212"/>
            <a:ext cx="8783784"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endParaRPr lang="fr-FR" sz="2300" b="0" noProof="1">
              <a:solidFill>
                <a:srgbClr val="FFFFFF"/>
              </a:solidFill>
              <a:latin typeface="Catamaran"/>
              <a:cs typeface="Catamaran"/>
              <a:sym typeface="Catamaran"/>
            </a:endParaRPr>
          </a:p>
        </p:txBody>
      </p:sp>
      <p:pic>
        <p:nvPicPr>
          <p:cNvPr id="6" name="Picture 5">
            <a:extLst>
              <a:ext uri="{FF2B5EF4-FFF2-40B4-BE49-F238E27FC236}">
                <a16:creationId xmlns:a16="http://schemas.microsoft.com/office/drawing/2014/main" id="{2455FFCA-901B-9270-FDB6-9366F1974A7E}"/>
              </a:ext>
            </a:extLst>
          </p:cNvPr>
          <p:cNvPicPr>
            <a:picLocks noChangeAspect="1"/>
          </p:cNvPicPr>
          <p:nvPr/>
        </p:nvPicPr>
        <p:blipFill>
          <a:blip r:embed="rId3"/>
          <a:stretch>
            <a:fillRect/>
          </a:stretch>
        </p:blipFill>
        <p:spPr>
          <a:xfrm>
            <a:off x="395853" y="994469"/>
            <a:ext cx="8352293" cy="3716075"/>
          </a:xfrm>
          <a:prstGeom prst="rect">
            <a:avLst/>
          </a:prstGeom>
          <a:ln>
            <a:solidFill>
              <a:schemeClr val="tx2"/>
            </a:solidFill>
          </a:ln>
        </p:spPr>
      </p:pic>
    </p:spTree>
    <p:extLst>
      <p:ext uri="{BB962C8B-B14F-4D97-AF65-F5344CB8AC3E}">
        <p14:creationId xmlns:p14="http://schemas.microsoft.com/office/powerpoint/2010/main" val="2156496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4</a:t>
            </a:r>
            <a:r>
              <a:rPr kumimoji="0" lang="fr-FR" sz="3200" b="1" i="0" u="none" strike="noStrike" kern="0" cap="none" spc="0" normalizeH="0" baseline="0" noProof="0" dirty="0">
                <a:ln>
                  <a:noFill/>
                </a:ln>
                <a:solidFill>
                  <a:srgbClr val="0FE0E0"/>
                </a:solidFill>
                <a:effectLst/>
                <a:uLnTx/>
                <a:uFillTx/>
                <a:latin typeface="Quantico"/>
                <a:sym typeface="Quantico"/>
              </a:rPr>
              <a:t>) </a:t>
            </a:r>
            <a:r>
              <a:rPr lang="fr-FR" sz="3200" dirty="0"/>
              <a:t>Analyse de Data Drift</a:t>
            </a: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Résultats</a:t>
            </a:r>
            <a:endParaRPr lang="en-US" sz="2000" b="0" dirty="0">
              <a:solidFill>
                <a:srgbClr val="FFFFFF"/>
              </a:solidFill>
              <a:latin typeface="Catamaran"/>
              <a:cs typeface="Catamaran"/>
              <a:sym typeface="Catamaran"/>
            </a:endParaRPr>
          </a:p>
        </p:txBody>
      </p:sp>
      <p:sp>
        <p:nvSpPr>
          <p:cNvPr id="3" name="Google Shape;392;p42">
            <a:extLst>
              <a:ext uri="{FF2B5EF4-FFF2-40B4-BE49-F238E27FC236}">
                <a16:creationId xmlns:a16="http://schemas.microsoft.com/office/drawing/2014/main" id="{D51BAA14-F369-F4C0-B90D-8CD321C5DEA3}"/>
              </a:ext>
            </a:extLst>
          </p:cNvPr>
          <p:cNvSpPr txBox="1">
            <a:spLocks/>
          </p:cNvSpPr>
          <p:nvPr/>
        </p:nvSpPr>
        <p:spPr>
          <a:xfrm>
            <a:off x="162792" y="2992367"/>
            <a:ext cx="8981208"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r>
              <a:rPr lang="fr-FR" sz="2300" b="0" noProof="1">
                <a:solidFill>
                  <a:srgbClr val="FFFFFF"/>
                </a:solidFill>
                <a:latin typeface="Catamaran"/>
                <a:cs typeface="Catamaran"/>
                <a:sym typeface="Catamaran"/>
              </a:rPr>
              <a:t>- </a:t>
            </a:r>
            <a:r>
              <a:rPr lang="fr-FR" sz="2300" noProof="1">
                <a:solidFill>
                  <a:srgbClr val="FFFFFF"/>
                </a:solidFill>
                <a:latin typeface="Catamaran"/>
                <a:cs typeface="Catamaran"/>
                <a:sym typeface="Catamaran"/>
              </a:rPr>
              <a:t>Colonnes numériques : </a:t>
            </a:r>
            <a:r>
              <a:rPr lang="fr-FR" sz="2300" b="0" noProof="1">
                <a:solidFill>
                  <a:srgbClr val="FFFFFF"/>
                </a:solidFill>
                <a:latin typeface="Catamaran"/>
                <a:cs typeface="Catamaran"/>
                <a:sym typeface="Catamaran"/>
              </a:rPr>
              <a:t>Test statistique de Kolmogorov-Smirnov</a:t>
            </a:r>
          </a:p>
          <a:p>
            <a:pPr marL="0" indent="0" algn="l">
              <a:buClr>
                <a:srgbClr val="FFFFFF"/>
              </a:buClr>
              <a:buSzPts val="1600"/>
              <a:defRPr/>
            </a:pPr>
            <a:r>
              <a:rPr lang="fr-FR" sz="2300" b="0" noProof="1">
                <a:solidFill>
                  <a:srgbClr val="FFFFFF"/>
                </a:solidFill>
                <a:latin typeface="Catamaran"/>
                <a:cs typeface="Catamaran"/>
                <a:sym typeface="Catamaran"/>
              </a:rPr>
              <a:t>- </a:t>
            </a:r>
            <a:r>
              <a:rPr lang="fr-FR" sz="2300" noProof="1">
                <a:solidFill>
                  <a:srgbClr val="FFFFFF"/>
                </a:solidFill>
                <a:latin typeface="Catamaran"/>
                <a:cs typeface="Catamaran"/>
                <a:sym typeface="Catamaran"/>
              </a:rPr>
              <a:t>Colonnes catégorielles : </a:t>
            </a:r>
            <a:r>
              <a:rPr lang="fr-FR" sz="2300" b="0" noProof="1">
                <a:solidFill>
                  <a:srgbClr val="FFFFFF"/>
                </a:solidFill>
                <a:latin typeface="Catamaran"/>
                <a:cs typeface="Catamaran"/>
                <a:sym typeface="Catamaran"/>
              </a:rPr>
              <a:t>Indicateur PSI (Population Stability Index)</a:t>
            </a:r>
          </a:p>
          <a:p>
            <a:pPr marL="0" indent="0" algn="l">
              <a:buClr>
                <a:srgbClr val="FFFFFF"/>
              </a:buClr>
              <a:buSzPts val="1600"/>
              <a:defRPr/>
            </a:pPr>
            <a:r>
              <a:rPr lang="fr-FR" sz="2300" b="0" noProof="1">
                <a:solidFill>
                  <a:srgbClr val="FFFFFF"/>
                </a:solidFill>
                <a:latin typeface="Catamaran"/>
                <a:cs typeface="Catamaran"/>
                <a:sym typeface="Catamaran"/>
              </a:rPr>
              <a:t>- </a:t>
            </a:r>
            <a:r>
              <a:rPr lang="fr-FR" sz="2300" noProof="1">
                <a:solidFill>
                  <a:srgbClr val="FFFFFF"/>
                </a:solidFill>
                <a:latin typeface="Catamaran"/>
                <a:cs typeface="Catamaran"/>
                <a:sym typeface="Catamaran"/>
              </a:rPr>
              <a:t>Seuil : </a:t>
            </a:r>
            <a:r>
              <a:rPr lang="fr-FR" sz="2300" b="0" noProof="1">
                <a:solidFill>
                  <a:srgbClr val="FFFFFF"/>
                </a:solidFill>
                <a:latin typeface="Catamaran"/>
                <a:cs typeface="Catamaran"/>
                <a:sym typeface="Catamaran"/>
              </a:rPr>
              <a:t>0,2</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ctr">
              <a:buClr>
                <a:srgbClr val="FFFFFF"/>
              </a:buClr>
              <a:buSzPts val="1600"/>
              <a:defRPr/>
            </a:pPr>
            <a:r>
              <a:rPr lang="fr-FR" sz="2300" noProof="1">
                <a:solidFill>
                  <a:srgbClr val="FFFFFF"/>
                </a:solidFill>
                <a:latin typeface="Catamaran"/>
                <a:cs typeface="Catamaran"/>
                <a:sym typeface="Catamaran"/>
              </a:rPr>
              <a:t>59% des colonnes ont du Data Drift</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l">
              <a:buClr>
                <a:srgbClr val="FFFFFF"/>
              </a:buClr>
              <a:buSzPts val="1600"/>
              <a:defRPr/>
            </a:pPr>
            <a:endParaRPr lang="fr-FR" sz="2300" b="0" noProof="1">
              <a:solidFill>
                <a:srgbClr val="FFFFFF"/>
              </a:solidFill>
              <a:latin typeface="Catamaran"/>
              <a:cs typeface="Catamaran"/>
              <a:sym typeface="Catamaran"/>
            </a:endParaRPr>
          </a:p>
        </p:txBody>
      </p:sp>
      <p:pic>
        <p:nvPicPr>
          <p:cNvPr id="1026" name="Picture 2">
            <a:extLst>
              <a:ext uri="{FF2B5EF4-FFF2-40B4-BE49-F238E27FC236}">
                <a16:creationId xmlns:a16="http://schemas.microsoft.com/office/drawing/2014/main" id="{6B07C387-F6A4-7014-B8DA-0BCFB9F8D1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550" y="1040516"/>
            <a:ext cx="7200900" cy="1700213"/>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8642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a:ln>
                  <a:noFill/>
                </a:ln>
                <a:solidFill>
                  <a:srgbClr val="0FE0E0"/>
                </a:solidFill>
                <a:effectLst/>
                <a:uLnTx/>
                <a:uFillTx/>
                <a:latin typeface="Quantico"/>
                <a:sym typeface="Quantico"/>
              </a:rPr>
              <a:t>1) Introduction</a:t>
            </a:r>
          </a:p>
        </p:txBody>
      </p:sp>
      <p:sp>
        <p:nvSpPr>
          <p:cNvPr id="3" name="Google Shape;392;p42">
            <a:extLst>
              <a:ext uri="{FF2B5EF4-FFF2-40B4-BE49-F238E27FC236}">
                <a16:creationId xmlns:a16="http://schemas.microsoft.com/office/drawing/2014/main" id="{BACC42A6-C4A3-E28A-3D08-10445F7A8637}"/>
              </a:ext>
            </a:extLst>
          </p:cNvPr>
          <p:cNvSpPr txBox="1">
            <a:spLocks/>
          </p:cNvSpPr>
          <p:nvPr/>
        </p:nvSpPr>
        <p:spPr>
          <a:xfrm>
            <a:off x="166254" y="1638298"/>
            <a:ext cx="9071265"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r>
              <a:rPr lang="fr-FR" sz="2500" noProof="1">
                <a:solidFill>
                  <a:srgbClr val="FFFFFF"/>
                </a:solidFill>
                <a:latin typeface="Catamaran"/>
                <a:cs typeface="Catamaran"/>
                <a:sym typeface="Catamaran"/>
              </a:rPr>
              <a:t>Société financière : </a:t>
            </a:r>
            <a:r>
              <a:rPr lang="fr-FR" sz="2500" b="0" noProof="1">
                <a:solidFill>
                  <a:srgbClr val="FFFFFF"/>
                </a:solidFill>
                <a:latin typeface="Catamaran"/>
                <a:cs typeface="Catamaran"/>
                <a:sym typeface="Catamaran"/>
              </a:rPr>
              <a:t>« Prêt à dépenser »</a:t>
            </a:r>
          </a:p>
          <a:p>
            <a:pPr marL="0" indent="0" algn="l">
              <a:buClr>
                <a:srgbClr val="FFFFFF"/>
              </a:buClr>
              <a:buSzPts val="1600"/>
              <a:defRPr/>
            </a:pPr>
            <a:endParaRPr lang="fr-FR" sz="2500" b="0" noProof="1">
              <a:solidFill>
                <a:srgbClr val="FFFFFF"/>
              </a:solidFill>
              <a:latin typeface="Catamaran"/>
              <a:cs typeface="Catamaran"/>
              <a:sym typeface="Catamaran"/>
            </a:endParaRPr>
          </a:p>
          <a:p>
            <a:pPr marL="0" indent="0" algn="l">
              <a:buClr>
                <a:srgbClr val="FFFFFF"/>
              </a:buClr>
              <a:buSzPts val="1600"/>
              <a:defRPr/>
            </a:pPr>
            <a:r>
              <a:rPr lang="fr-FR" sz="2500" noProof="1">
                <a:solidFill>
                  <a:srgbClr val="FFFFFF"/>
                </a:solidFill>
                <a:latin typeface="Catamaran"/>
                <a:cs typeface="Catamaran"/>
                <a:sym typeface="Catamaran"/>
              </a:rPr>
              <a:t>Objectif 1 : </a:t>
            </a:r>
            <a:r>
              <a:rPr lang="fr-FR" sz="2500" b="0" noProof="1">
                <a:solidFill>
                  <a:srgbClr val="FFFFFF"/>
                </a:solidFill>
                <a:latin typeface="Catamaran"/>
                <a:cs typeface="Catamaran"/>
                <a:sym typeface="Catamaran"/>
              </a:rPr>
              <a:t>Création d’un score crédit pour ses clients</a:t>
            </a:r>
          </a:p>
          <a:p>
            <a:pPr marL="0" indent="0" algn="l">
              <a:buClr>
                <a:srgbClr val="FFFFFF"/>
              </a:buClr>
              <a:buSzPts val="1600"/>
              <a:defRPr/>
            </a:pPr>
            <a:r>
              <a:rPr lang="fr-FR" sz="2500" noProof="1">
                <a:solidFill>
                  <a:srgbClr val="FFFFFF"/>
                </a:solidFill>
                <a:latin typeface="Catamaran"/>
                <a:cs typeface="Catamaran"/>
                <a:sym typeface="Catamaran"/>
              </a:rPr>
              <a:t>Objectif 2 : </a:t>
            </a:r>
            <a:r>
              <a:rPr lang="fr-FR" sz="2500" b="0" noProof="1">
                <a:solidFill>
                  <a:srgbClr val="FFFFFF"/>
                </a:solidFill>
                <a:latin typeface="Catamaran"/>
                <a:cs typeface="Catamaran"/>
                <a:sym typeface="Catamaran"/>
              </a:rPr>
              <a:t>Utilisation d’un dashboard pour plus de transparence</a:t>
            </a:r>
          </a:p>
          <a:p>
            <a:pPr marL="0" indent="0" algn="l">
              <a:buClr>
                <a:srgbClr val="FFFFFF"/>
              </a:buClr>
              <a:buSzPts val="1600"/>
              <a:defRPr/>
            </a:pPr>
            <a:endParaRPr lang="fr-FR" sz="2500" b="0" noProof="1">
              <a:solidFill>
                <a:srgbClr val="FFFFFF"/>
              </a:solidFill>
              <a:latin typeface="Catamaran"/>
              <a:cs typeface="Catamaran"/>
              <a:sym typeface="Catamaran"/>
            </a:endParaRPr>
          </a:p>
          <a:p>
            <a:pPr marL="0" indent="0" algn="l">
              <a:buClr>
                <a:srgbClr val="FFFFFF"/>
              </a:buClr>
              <a:buSzPts val="1600"/>
              <a:defRPr/>
            </a:pPr>
            <a:r>
              <a:rPr lang="fr-FR" sz="2500" noProof="1">
                <a:solidFill>
                  <a:srgbClr val="FFFFFF"/>
                </a:solidFill>
                <a:latin typeface="Catamaran"/>
                <a:cs typeface="Catamaran"/>
                <a:sym typeface="Catamaran"/>
              </a:rPr>
              <a:t>Target : </a:t>
            </a:r>
            <a:r>
              <a:rPr lang="fr-FR" sz="2500" b="0" noProof="1">
                <a:solidFill>
                  <a:srgbClr val="FFFFFF"/>
                </a:solidFill>
                <a:latin typeface="Catamaran"/>
                <a:cs typeface="Catamaran"/>
                <a:sym typeface="Catamaran"/>
              </a:rPr>
              <a:t>0 = Aucun problème de remboursement </a:t>
            </a:r>
            <a:r>
              <a:rPr lang="fr-FR" sz="2500" noProof="1">
                <a:solidFill>
                  <a:srgbClr val="FFFFFF"/>
                </a:solidFill>
                <a:latin typeface="Catamaran"/>
                <a:cs typeface="Catamaran"/>
                <a:sym typeface="Catamaran"/>
              </a:rPr>
              <a:t>|</a:t>
            </a:r>
            <a:r>
              <a:rPr lang="fr-FR" sz="2500" b="0" noProof="1">
                <a:solidFill>
                  <a:srgbClr val="FFFFFF"/>
                </a:solidFill>
                <a:latin typeface="Catamaran"/>
                <a:cs typeface="Catamaran"/>
                <a:sym typeface="Catamaran"/>
              </a:rPr>
              <a:t> 1 = Défaut</a:t>
            </a:r>
          </a:p>
          <a:p>
            <a:pPr marL="0" indent="0" algn="l">
              <a:buClr>
                <a:srgbClr val="FFFFFF"/>
              </a:buClr>
              <a:buSzPts val="1600"/>
              <a:defRPr/>
            </a:pPr>
            <a:endParaRPr lang="fr-FR" sz="2500" b="0" noProof="1">
              <a:solidFill>
                <a:srgbClr val="FFFFFF"/>
              </a:solidFill>
              <a:latin typeface="Catamaran"/>
              <a:cs typeface="Catamaran"/>
              <a:sym typeface="Catamaran"/>
            </a:endParaRPr>
          </a:p>
          <a:p>
            <a:pPr marL="0" indent="0" algn="l">
              <a:buClr>
                <a:srgbClr val="FFFFFF"/>
              </a:buClr>
              <a:buSzPts val="1600"/>
              <a:defRPr/>
            </a:pPr>
            <a:endParaRPr lang="en-US" sz="250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5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500" b="0" dirty="0">
              <a:solidFill>
                <a:srgbClr val="FFFFFF"/>
              </a:solidFill>
              <a:latin typeface="Catamaran"/>
              <a:cs typeface="Catamaran"/>
              <a:sym typeface="Catamaran"/>
            </a:endParaRPr>
          </a:p>
        </p:txBody>
      </p:sp>
      <p:sp>
        <p:nvSpPr>
          <p:cNvPr id="2" name="Google Shape;392;p42">
            <a:extLst>
              <a:ext uri="{FF2B5EF4-FFF2-40B4-BE49-F238E27FC236}">
                <a16:creationId xmlns:a16="http://schemas.microsoft.com/office/drawing/2014/main" id="{E97272AC-DD1B-4CC0-B087-8A98684C4059}"/>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Rappel de la problématique</a:t>
            </a:r>
            <a:endParaRPr lang="en-US" sz="200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a:solidFill>
                <a:srgbClr val="FFFFFF"/>
              </a:solidFill>
              <a:latin typeface="Catamaran"/>
              <a:cs typeface="Catamaran"/>
              <a:sym typeface="Catamaran"/>
            </a:endParaRPr>
          </a:p>
        </p:txBody>
      </p:sp>
    </p:spTree>
    <p:extLst>
      <p:ext uri="{BB962C8B-B14F-4D97-AF65-F5344CB8AC3E}">
        <p14:creationId xmlns:p14="http://schemas.microsoft.com/office/powerpoint/2010/main" val="39004455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4</a:t>
            </a:r>
            <a:r>
              <a:rPr kumimoji="0" lang="fr-FR" sz="3200" b="1" i="0" u="none" strike="noStrike" kern="0" cap="none" spc="0" normalizeH="0" baseline="0" noProof="0" dirty="0">
                <a:ln>
                  <a:noFill/>
                </a:ln>
                <a:solidFill>
                  <a:srgbClr val="0FE0E0"/>
                </a:solidFill>
                <a:effectLst/>
                <a:uLnTx/>
                <a:uFillTx/>
                <a:latin typeface="Quantico"/>
                <a:sym typeface="Quantico"/>
              </a:rPr>
              <a:t>) </a:t>
            </a:r>
            <a:r>
              <a:rPr lang="fr-FR" sz="3200" dirty="0"/>
              <a:t>Analyse de Data Drift</a:t>
            </a: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Exemple colonne numérique </a:t>
            </a:r>
            <a:endParaRPr lang="en-US" sz="2000" b="0" dirty="0">
              <a:solidFill>
                <a:srgbClr val="FFFFFF"/>
              </a:solidFill>
              <a:latin typeface="Catamaran"/>
              <a:cs typeface="Catamaran"/>
              <a:sym typeface="Catamaran"/>
            </a:endParaRPr>
          </a:p>
        </p:txBody>
      </p:sp>
      <p:pic>
        <p:nvPicPr>
          <p:cNvPr id="5" name="Picture 4">
            <a:extLst>
              <a:ext uri="{FF2B5EF4-FFF2-40B4-BE49-F238E27FC236}">
                <a16:creationId xmlns:a16="http://schemas.microsoft.com/office/drawing/2014/main" id="{79A3C913-272D-59B8-AA5E-77737377155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7986" y="1540769"/>
            <a:ext cx="6863713" cy="3022364"/>
          </a:xfrm>
          <a:prstGeom prst="rect">
            <a:avLst/>
          </a:prstGeom>
          <a:solidFill>
            <a:schemeClr val="accent2"/>
          </a:solidFill>
          <a:ln>
            <a:solidFill>
              <a:schemeClr val="tx2">
                <a:alpha val="50000"/>
              </a:schemeClr>
            </a:solidFill>
          </a:ln>
        </p:spPr>
      </p:pic>
      <p:pic>
        <p:nvPicPr>
          <p:cNvPr id="2054" name="Picture 6">
            <a:extLst>
              <a:ext uri="{FF2B5EF4-FFF2-40B4-BE49-F238E27FC236}">
                <a16:creationId xmlns:a16="http://schemas.microsoft.com/office/drawing/2014/main" id="{CDE3EF1A-E9D7-BFBE-5164-E0623E0981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641" y="939052"/>
            <a:ext cx="8170718" cy="3791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1801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450687"/>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dirty="0">
                <a:ln>
                  <a:noFill/>
                </a:ln>
                <a:solidFill>
                  <a:srgbClr val="0FE0E0"/>
                </a:solidFill>
                <a:effectLst/>
                <a:uLnTx/>
                <a:uFillTx/>
                <a:latin typeface="Quantico"/>
                <a:sym typeface="Quantico"/>
              </a:rPr>
              <a:t>5) </a:t>
            </a:r>
            <a:r>
              <a:rPr lang="fr-FR" sz="3200" dirty="0"/>
              <a:t>Démonstration du dashboard déployé sur le Cloud</a:t>
            </a:r>
          </a:p>
          <a:p>
            <a:pPr algn="ctr">
              <a:buClr>
                <a:srgbClr val="FFFFFF"/>
              </a:buClr>
              <a:buSzPts val="5200"/>
              <a:defRPr/>
            </a:pPr>
            <a:endParaRPr kumimoji="0" lang="fr-FR" sz="3200" b="1" i="0" u="none" strike="noStrike" kern="0" cap="none" spc="0" normalizeH="0" baseline="0" noProof="0" dirty="0">
              <a:ln>
                <a:noFill/>
              </a:ln>
              <a:solidFill>
                <a:srgbClr val="0FE0E0"/>
              </a:solidFill>
              <a:effectLst/>
              <a:uLnTx/>
              <a:uFillTx/>
              <a:latin typeface="Quantico"/>
              <a:sym typeface="Quantico"/>
            </a:endParaRPr>
          </a:p>
        </p:txBody>
      </p:sp>
      <p:sp>
        <p:nvSpPr>
          <p:cNvPr id="3" name="Google Shape;392;p42">
            <a:extLst>
              <a:ext uri="{FF2B5EF4-FFF2-40B4-BE49-F238E27FC236}">
                <a16:creationId xmlns:a16="http://schemas.microsoft.com/office/drawing/2014/main" id="{61D946D2-82EB-4E5A-1C01-7FC48C18139B}"/>
              </a:ext>
            </a:extLst>
          </p:cNvPr>
          <p:cNvSpPr txBox="1">
            <a:spLocks/>
          </p:cNvSpPr>
          <p:nvPr/>
        </p:nvSpPr>
        <p:spPr>
          <a:xfrm>
            <a:off x="0" y="2379303"/>
            <a:ext cx="9144000" cy="18182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3600" b="0" noProof="1">
                <a:solidFill>
                  <a:srgbClr val="FFFFFF"/>
                </a:solidFill>
                <a:latin typeface="Catamaran"/>
                <a:cs typeface="Catamaran"/>
                <a:sym typeface="Catamaran"/>
                <a:hlinkClick r:id="rId3"/>
              </a:rPr>
              <a:t>https://predictionproba.azurewebsites.net/</a:t>
            </a:r>
            <a:endParaRPr lang="fr-FR" sz="36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1418946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7" name="Google Shape;353;p39">
            <a:extLst>
              <a:ext uri="{FF2B5EF4-FFF2-40B4-BE49-F238E27FC236}">
                <a16:creationId xmlns:a16="http://schemas.microsoft.com/office/drawing/2014/main" id="{34AE4C3A-DB39-077C-22FE-AE87133600F4}"/>
              </a:ext>
            </a:extLst>
          </p:cNvPr>
          <p:cNvSpPr txBox="1">
            <a:spLocks noGrp="1"/>
          </p:cNvSpPr>
          <p:nvPr>
            <p:ph type="subTitle" idx="3"/>
          </p:nvPr>
        </p:nvSpPr>
        <p:spPr>
          <a:xfrm>
            <a:off x="-6928" y="55418"/>
            <a:ext cx="8991600" cy="51469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6600" b="1" i="0" u="none" strike="noStrike" kern="0" cap="none" spc="0" normalizeH="0" baseline="0" noProof="0">
                <a:ln>
                  <a:noFill/>
                </a:ln>
                <a:solidFill>
                  <a:srgbClr val="0FE0E0"/>
                </a:solidFill>
                <a:effectLst/>
                <a:uLnTx/>
                <a:uFillTx/>
                <a:latin typeface="Quantico"/>
                <a:sym typeface="Quantico"/>
              </a:rPr>
              <a:t>MERCI POUR VOTRE ATTENTION</a:t>
            </a:r>
          </a:p>
        </p:txBody>
      </p:sp>
    </p:spTree>
    <p:extLst>
      <p:ext uri="{BB962C8B-B14F-4D97-AF65-F5344CB8AC3E}">
        <p14:creationId xmlns:p14="http://schemas.microsoft.com/office/powerpoint/2010/main" val="4096093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a:ln>
                  <a:noFill/>
                </a:ln>
                <a:solidFill>
                  <a:srgbClr val="0FE0E0"/>
                </a:solidFill>
                <a:effectLst/>
                <a:uLnTx/>
                <a:uFillTx/>
                <a:latin typeface="Quantico"/>
                <a:sym typeface="Quantico"/>
              </a:rPr>
              <a:t>1) Introduction</a:t>
            </a:r>
          </a:p>
        </p:txBody>
      </p:sp>
      <p:sp>
        <p:nvSpPr>
          <p:cNvPr id="2" name="Google Shape;392;p42">
            <a:extLst>
              <a:ext uri="{FF2B5EF4-FFF2-40B4-BE49-F238E27FC236}">
                <a16:creationId xmlns:a16="http://schemas.microsoft.com/office/drawing/2014/main" id="{E97272AC-DD1B-4CC0-B087-8A98684C4059}"/>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Présentation du jeu de données</a:t>
            </a:r>
            <a:endParaRPr lang="en-US" sz="200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sp>
        <p:nvSpPr>
          <p:cNvPr id="7" name="Google Shape;392;p42">
            <a:extLst>
              <a:ext uri="{FF2B5EF4-FFF2-40B4-BE49-F238E27FC236}">
                <a16:creationId xmlns:a16="http://schemas.microsoft.com/office/drawing/2014/main" id="{92719A5C-28F4-1D96-67AA-AE6FA53640F4}"/>
              </a:ext>
            </a:extLst>
          </p:cNvPr>
          <p:cNvSpPr txBox="1">
            <a:spLocks/>
          </p:cNvSpPr>
          <p:nvPr/>
        </p:nvSpPr>
        <p:spPr>
          <a:xfrm>
            <a:off x="6054438" y="1560241"/>
            <a:ext cx="3034146"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r>
              <a:rPr lang="fr-FR" sz="2300" b="0" noProof="1">
                <a:solidFill>
                  <a:srgbClr val="FFFFFF"/>
                </a:solidFill>
                <a:latin typeface="Catamaran"/>
                <a:cs typeface="Catamaran"/>
                <a:sym typeface="Catamaran"/>
              </a:rPr>
              <a:t>7 CSVs décrivant les historiques bancaires des clients issus de « prêts à dépenser »</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l">
              <a:buClr>
                <a:srgbClr val="FFFFFF"/>
              </a:buClr>
              <a:buSzPts val="1600"/>
              <a:defRPr/>
            </a:pPr>
            <a:r>
              <a:rPr lang="fr-FR" sz="2300" b="0" noProof="1">
                <a:solidFill>
                  <a:srgbClr val="FFFFFF"/>
                </a:solidFill>
                <a:latin typeface="Catamaran"/>
                <a:cs typeface="Catamaran"/>
                <a:sym typeface="Catamaran"/>
              </a:rPr>
              <a:t>1 CSV définissant toutes les features</a:t>
            </a:r>
          </a:p>
        </p:txBody>
      </p:sp>
      <p:pic>
        <p:nvPicPr>
          <p:cNvPr id="5" name="Picture 4">
            <a:extLst>
              <a:ext uri="{FF2B5EF4-FFF2-40B4-BE49-F238E27FC236}">
                <a16:creationId xmlns:a16="http://schemas.microsoft.com/office/drawing/2014/main" id="{B57EEF80-F9AD-0DDD-F821-63A8FD9165BE}"/>
              </a:ext>
            </a:extLst>
          </p:cNvPr>
          <p:cNvPicPr>
            <a:picLocks noChangeAspect="1"/>
          </p:cNvPicPr>
          <p:nvPr/>
        </p:nvPicPr>
        <p:blipFill>
          <a:blip r:embed="rId3"/>
          <a:stretch>
            <a:fillRect/>
          </a:stretch>
        </p:blipFill>
        <p:spPr>
          <a:xfrm>
            <a:off x="256627" y="1142999"/>
            <a:ext cx="5665871" cy="3626023"/>
          </a:xfrm>
          <a:prstGeom prst="rect">
            <a:avLst/>
          </a:prstGeom>
          <a:ln>
            <a:solidFill>
              <a:schemeClr val="tx2"/>
            </a:solidFill>
          </a:ln>
        </p:spPr>
      </p:pic>
    </p:spTree>
    <p:extLst>
      <p:ext uri="{BB962C8B-B14F-4D97-AF65-F5344CB8AC3E}">
        <p14:creationId xmlns:p14="http://schemas.microsoft.com/office/powerpoint/2010/main" val="3081880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kumimoji="0" lang="fr-FR" sz="3200" b="1" i="0" u="none" strike="noStrike" kern="0" cap="none" spc="0" normalizeH="0" baseline="0" noProof="0">
                <a:ln>
                  <a:noFill/>
                </a:ln>
                <a:solidFill>
                  <a:srgbClr val="0FE0E0"/>
                </a:solidFill>
                <a:effectLst/>
                <a:uLnTx/>
                <a:uFillTx/>
                <a:latin typeface="Quantico"/>
                <a:sym typeface="Quantico"/>
              </a:rPr>
              <a:t>1) Introduction</a:t>
            </a:r>
          </a:p>
        </p:txBody>
      </p:sp>
      <p:sp>
        <p:nvSpPr>
          <p:cNvPr id="2" name="Google Shape;392;p42">
            <a:extLst>
              <a:ext uri="{FF2B5EF4-FFF2-40B4-BE49-F238E27FC236}">
                <a16:creationId xmlns:a16="http://schemas.microsoft.com/office/drawing/2014/main" id="{E97272AC-DD1B-4CC0-B087-8A98684C4059}"/>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Création dataset final df</a:t>
            </a:r>
            <a:endParaRPr lang="en-US" sz="200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sp>
        <p:nvSpPr>
          <p:cNvPr id="7" name="Google Shape;392;p42">
            <a:extLst>
              <a:ext uri="{FF2B5EF4-FFF2-40B4-BE49-F238E27FC236}">
                <a16:creationId xmlns:a16="http://schemas.microsoft.com/office/drawing/2014/main" id="{92719A5C-28F4-1D96-67AA-AE6FA53640F4}"/>
              </a:ext>
            </a:extLst>
          </p:cNvPr>
          <p:cNvSpPr txBox="1">
            <a:spLocks/>
          </p:cNvSpPr>
          <p:nvPr/>
        </p:nvSpPr>
        <p:spPr>
          <a:xfrm>
            <a:off x="128154" y="942116"/>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l">
              <a:buClr>
                <a:srgbClr val="FFFFFF"/>
              </a:buClr>
              <a:buSzPts val="1600"/>
              <a:defRPr/>
            </a:pPr>
            <a:r>
              <a:rPr lang="fr-FR" sz="2300" b="0" noProof="1">
                <a:solidFill>
                  <a:srgbClr val="FFFFFF"/>
                </a:solidFill>
                <a:latin typeface="Catamaran"/>
                <a:cs typeface="Catamaran"/>
                <a:sym typeface="Catamaran"/>
              </a:rPr>
              <a:t>- One hot Encoding</a:t>
            </a:r>
          </a:p>
          <a:p>
            <a:pPr marL="0" indent="0" algn="l">
              <a:buClr>
                <a:srgbClr val="FFFFFF"/>
              </a:buClr>
              <a:buSzPts val="1600"/>
              <a:defRPr/>
            </a:pPr>
            <a:r>
              <a:rPr lang="fr-FR" sz="2300" b="0" noProof="1">
                <a:solidFill>
                  <a:srgbClr val="FFFFFF"/>
                </a:solidFill>
                <a:latin typeface="Catamaran"/>
                <a:cs typeface="Catamaran"/>
                <a:sym typeface="Catamaran"/>
              </a:rPr>
              <a:t>- Suppression valeurs aberrantes</a:t>
            </a:r>
          </a:p>
          <a:p>
            <a:pPr marL="0" indent="0" algn="l">
              <a:buClr>
                <a:srgbClr val="FFFFFF"/>
              </a:buClr>
              <a:buSzPts val="1600"/>
              <a:defRPr/>
            </a:pPr>
            <a:r>
              <a:rPr lang="fr-FR" sz="2300" b="0" noProof="1">
                <a:solidFill>
                  <a:srgbClr val="FFFFFF"/>
                </a:solidFill>
                <a:latin typeface="Catamaran"/>
                <a:cs typeface="Catamaran"/>
                <a:sym typeface="Catamaran"/>
              </a:rPr>
              <a:t>- Création de 11 nouvelles features</a:t>
            </a:r>
          </a:p>
          <a:p>
            <a:pPr marL="0" indent="0" algn="l">
              <a:buClr>
                <a:srgbClr val="FFFFFF"/>
              </a:buClr>
              <a:buSzPts val="1600"/>
              <a:defRPr/>
            </a:pPr>
            <a:r>
              <a:rPr lang="fr-FR" sz="2300" b="0" noProof="1">
                <a:solidFill>
                  <a:srgbClr val="FFFFFF"/>
                </a:solidFill>
                <a:latin typeface="Catamaran"/>
                <a:cs typeface="Catamaran"/>
                <a:sym typeface="Catamaran"/>
              </a:rPr>
              <a:t>- Agrégation des lignes -&gt; {min, max, mean, size, sum, var}</a:t>
            </a:r>
          </a:p>
          <a:p>
            <a:pPr marL="0" indent="0" algn="l">
              <a:buClr>
                <a:srgbClr val="FFFFFF"/>
              </a:buClr>
              <a:buSzPts val="1600"/>
              <a:defRPr/>
            </a:pPr>
            <a:r>
              <a:rPr lang="fr-FR" sz="2300" b="0" noProof="1">
                <a:solidFill>
                  <a:srgbClr val="FFFFFF"/>
                </a:solidFill>
                <a:latin typeface="Catamaran"/>
                <a:cs typeface="Catamaran"/>
                <a:sym typeface="Catamaran"/>
              </a:rPr>
              <a:t>- Fusion de tout les csv en un dataframe « df »</a:t>
            </a:r>
          </a:p>
          <a:p>
            <a:pPr marL="0" indent="0" algn="l">
              <a:buClr>
                <a:srgbClr val="FFFFFF"/>
              </a:buClr>
              <a:buSzPts val="1600"/>
              <a:defRPr/>
            </a:pPr>
            <a:r>
              <a:rPr lang="fr-FR" sz="2300" b="0" noProof="1">
                <a:solidFill>
                  <a:srgbClr val="FFFFFF"/>
                </a:solidFill>
                <a:latin typeface="Catamaran"/>
                <a:cs typeface="Catamaran"/>
                <a:sym typeface="Catamaran"/>
              </a:rPr>
              <a:t>- Suppression des valeurs infinies</a:t>
            </a:r>
          </a:p>
          <a:p>
            <a:pPr marL="0" indent="0" algn="l">
              <a:buClr>
                <a:srgbClr val="FFFFFF"/>
              </a:buClr>
              <a:buSzPts val="1600"/>
              <a:defRPr/>
            </a:pPr>
            <a:r>
              <a:rPr lang="fr-FR" sz="2300" b="0" noProof="1">
                <a:solidFill>
                  <a:srgbClr val="FFFFFF"/>
                </a:solidFill>
                <a:latin typeface="Catamaran"/>
                <a:cs typeface="Catamaran"/>
                <a:sym typeface="Catamaran"/>
              </a:rPr>
              <a:t>- Suppression des colonnes à valeurs uniques</a:t>
            </a:r>
          </a:p>
          <a:p>
            <a:pPr marL="0" indent="0" algn="l">
              <a:buClr>
                <a:srgbClr val="FFFFFF"/>
              </a:buClr>
              <a:buSzPts val="1600"/>
              <a:defRPr/>
            </a:pPr>
            <a:endParaRPr lang="fr-FR" sz="2300" b="0" noProof="1">
              <a:solidFill>
                <a:srgbClr val="FFFFFF"/>
              </a:solidFill>
              <a:latin typeface="Catamaran"/>
              <a:cs typeface="Catamaran"/>
              <a:sym typeface="Catamaran"/>
            </a:endParaRPr>
          </a:p>
          <a:p>
            <a:pPr marL="0" indent="0" algn="ctr">
              <a:buClr>
                <a:srgbClr val="FFFFFF"/>
              </a:buClr>
              <a:buSzPts val="1600"/>
              <a:defRPr/>
            </a:pPr>
            <a:r>
              <a:rPr lang="fr-FR" sz="2300" i="1" noProof="1">
                <a:solidFill>
                  <a:srgbClr val="FFFFFF"/>
                </a:solidFill>
                <a:latin typeface="Catamaran"/>
                <a:cs typeface="Catamaran"/>
                <a:sym typeface="Catamaran"/>
              </a:rPr>
              <a:t>df :</a:t>
            </a:r>
          </a:p>
          <a:p>
            <a:pPr marL="0" indent="0" algn="l">
              <a:buClr>
                <a:srgbClr val="FFFFFF"/>
              </a:buClr>
              <a:buSzPts val="1600"/>
              <a:defRPr/>
            </a:pPr>
            <a:r>
              <a:rPr lang="fr-FR" sz="2300" b="0" noProof="1">
                <a:solidFill>
                  <a:srgbClr val="FFFFFF"/>
                </a:solidFill>
                <a:latin typeface="Catamaran"/>
                <a:cs typeface="Catamaran"/>
                <a:sym typeface="Catamaran"/>
              </a:rPr>
              <a:t>- 356251 lignes (307507[train] + 48744[test])</a:t>
            </a:r>
          </a:p>
          <a:p>
            <a:pPr marL="0" indent="0" algn="l">
              <a:buClr>
                <a:srgbClr val="FFFFFF"/>
              </a:buClr>
              <a:buSzPts val="1600"/>
              <a:defRPr/>
            </a:pPr>
            <a:r>
              <a:rPr lang="fr-FR" sz="2300" b="0" noProof="1">
                <a:solidFill>
                  <a:srgbClr val="FFFFFF"/>
                </a:solidFill>
                <a:latin typeface="Catamaran"/>
                <a:cs typeface="Catamaran"/>
                <a:sym typeface="Catamaran"/>
              </a:rPr>
              <a:t>- 773 colonnes (1 ID + 1 Target + 771 features)</a:t>
            </a:r>
          </a:p>
        </p:txBody>
      </p:sp>
    </p:spTree>
    <p:extLst>
      <p:ext uri="{BB962C8B-B14F-4D97-AF65-F5344CB8AC3E}">
        <p14:creationId xmlns:p14="http://schemas.microsoft.com/office/powerpoint/2010/main" val="3567147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DummyClassifier</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24687" y="760154"/>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a:solidFill>
                <a:srgbClr val="FFFFFF"/>
              </a:solidFill>
              <a:latin typeface="Catamaran"/>
              <a:cs typeface="Catamaran"/>
              <a:sym typeface="Catamaran"/>
            </a:endParaRPr>
          </a:p>
          <a:p>
            <a:pPr marL="0" indent="0" algn="l">
              <a:buClr>
                <a:srgbClr val="FFFFFF"/>
              </a:buClr>
              <a:buSzPts val="1600"/>
              <a:defRPr/>
            </a:pPr>
            <a:endParaRPr lang="en-US" sz="2000" b="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a:solidFill>
                <a:srgbClr val="FFFFFF"/>
              </a:solidFill>
              <a:latin typeface="Catamaran"/>
              <a:cs typeface="Catamaran"/>
              <a:sym typeface="Catamaran"/>
            </a:endParaRPr>
          </a:p>
        </p:txBody>
      </p:sp>
      <p:sp>
        <p:nvSpPr>
          <p:cNvPr id="5" name="Google Shape;392;p42">
            <a:extLst>
              <a:ext uri="{FF2B5EF4-FFF2-40B4-BE49-F238E27FC236}">
                <a16:creationId xmlns:a16="http://schemas.microsoft.com/office/drawing/2014/main" id="{27ED9B66-9D34-6E04-DB35-7B7B2D02A0EF}"/>
              </a:ext>
            </a:extLst>
          </p:cNvPr>
          <p:cNvSpPr txBox="1">
            <a:spLocks/>
          </p:cNvSpPr>
          <p:nvPr/>
        </p:nvSpPr>
        <p:spPr>
          <a:xfrm>
            <a:off x="124687" y="1011792"/>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300" b="0" i="1" noProof="1">
                <a:solidFill>
                  <a:srgbClr val="FFFFFF"/>
                </a:solidFill>
                <a:latin typeface="Catamaran" pitchFamily="2" charset="0"/>
                <a:cs typeface="Catamaran" pitchFamily="2" charset="0"/>
                <a:sym typeface="Catamaran"/>
              </a:rPr>
              <a:t>Classifieur dit "naïf" dans le sens où il ne tient pas compte des données d'entrée pour faire des prédictions. Il est souvent utilisé comme point de référence pour comparer les performances d'un modèle réel par rapport à un modèle qui prédit de manière simple</a:t>
            </a:r>
            <a:r>
              <a:rPr lang="fr-FR" sz="2300" b="0" noProof="1">
                <a:solidFill>
                  <a:srgbClr val="FFFFFF"/>
                </a:solidFill>
                <a:latin typeface="Catamaran" pitchFamily="2" charset="0"/>
                <a:cs typeface="Catamaran" pitchFamily="2" charset="0"/>
                <a:sym typeface="Catamaran"/>
              </a:rPr>
              <a:t>.</a:t>
            </a:r>
          </a:p>
          <a:p>
            <a:pPr marL="0" indent="0" algn="ctr">
              <a:buClr>
                <a:srgbClr val="FFFFFF"/>
              </a:buClr>
              <a:buSzPts val="1600"/>
              <a:defRPr/>
            </a:pPr>
            <a:endParaRPr lang="fr-FR" sz="2300" b="0" noProof="1">
              <a:solidFill>
                <a:srgbClr val="FFFFFF"/>
              </a:solidFill>
              <a:latin typeface="Catamaran" pitchFamily="2" charset="0"/>
              <a:cs typeface="Catamaran" pitchFamily="2" charset="0"/>
              <a:sym typeface="Catamaran"/>
            </a:endParaRPr>
          </a:p>
          <a:p>
            <a:pPr marL="0" indent="0" algn="ctr">
              <a:buClr>
                <a:srgbClr val="FFFFFF"/>
              </a:buClr>
              <a:buSzPts val="1600"/>
              <a:defRPr/>
            </a:pPr>
            <a:r>
              <a:rPr lang="fr-FR" sz="2300" noProof="1">
                <a:solidFill>
                  <a:srgbClr val="FFFFFF"/>
                </a:solidFill>
                <a:latin typeface="Catamaran" pitchFamily="2" charset="0"/>
                <a:cs typeface="Catamaran" pitchFamily="2" charset="0"/>
                <a:sym typeface="Catamaran"/>
              </a:rPr>
              <a:t>Hyperparamètres:</a:t>
            </a:r>
          </a:p>
          <a:p>
            <a:pPr marL="342900" lvl="0" indent="-342900" algn="l">
              <a:lnSpc>
                <a:spcPct val="107000"/>
              </a:lnSpc>
              <a:buFont typeface="+mj-lt"/>
              <a:buAutoNum type="arabicParenR"/>
            </a:pPr>
            <a:r>
              <a:rPr lang="fr-FR" sz="1800" kern="100" dirty="0">
                <a:effectLst/>
                <a:latin typeface="Catamaran" pitchFamily="2" charset="0"/>
                <a:ea typeface="Calibri" panose="020F0502020204030204" pitchFamily="34" charset="0"/>
                <a:cs typeface="Catamaran" pitchFamily="2" charset="0"/>
              </a:rPr>
              <a:t>most_frequent : </a:t>
            </a:r>
            <a:r>
              <a:rPr lang="fr-FR" sz="1800" b="0" kern="100" dirty="0">
                <a:effectLst/>
                <a:latin typeface="Catamaran" pitchFamily="2" charset="0"/>
                <a:ea typeface="Calibri" panose="020F0502020204030204" pitchFamily="34" charset="0"/>
                <a:cs typeface="Catamaran" pitchFamily="2" charset="0"/>
              </a:rPr>
              <a:t>Prédit la target la plus fréquente dans les données d'entraînement </a:t>
            </a:r>
          </a:p>
          <a:p>
            <a:pPr marL="342900" lvl="0" indent="-342900" algn="l">
              <a:lnSpc>
                <a:spcPct val="107000"/>
              </a:lnSpc>
              <a:buFont typeface="+mj-lt"/>
              <a:buAutoNum type="arabicParenR"/>
            </a:pPr>
            <a:r>
              <a:rPr lang="fr-FR" sz="1800" kern="100" dirty="0">
                <a:effectLst/>
                <a:latin typeface="Catamaran" pitchFamily="2" charset="0"/>
                <a:ea typeface="Calibri" panose="020F0502020204030204" pitchFamily="34" charset="0"/>
                <a:cs typeface="Catamaran" pitchFamily="2" charset="0"/>
              </a:rPr>
              <a:t>prior :</a:t>
            </a:r>
            <a:r>
              <a:rPr lang="fr-FR" sz="1800" b="0" kern="100" dirty="0">
                <a:effectLst/>
                <a:latin typeface="Catamaran" pitchFamily="2" charset="0"/>
                <a:ea typeface="Calibri" panose="020F0502020204030204" pitchFamily="34" charset="0"/>
                <a:cs typeface="Catamaran" pitchFamily="2" charset="0"/>
              </a:rPr>
              <a:t> Fait des prédictions en respectant la distribution de notre target</a:t>
            </a:r>
          </a:p>
          <a:p>
            <a:pPr marL="342900" lvl="0" indent="-342900" algn="l">
              <a:lnSpc>
                <a:spcPct val="107000"/>
              </a:lnSpc>
              <a:buFont typeface="+mj-lt"/>
              <a:buAutoNum type="arabicParenR"/>
            </a:pPr>
            <a:r>
              <a:rPr lang="fr-FR" sz="1800" kern="100" dirty="0">
                <a:effectLst/>
                <a:latin typeface="Catamaran" pitchFamily="2" charset="0"/>
                <a:ea typeface="Calibri" panose="020F0502020204030204" pitchFamily="34" charset="0"/>
                <a:cs typeface="Catamaran" pitchFamily="2" charset="0"/>
              </a:rPr>
              <a:t>uniform : </a:t>
            </a:r>
            <a:r>
              <a:rPr lang="fr-FR" sz="1800" b="0" kern="100" dirty="0">
                <a:effectLst/>
                <a:latin typeface="Catamaran" pitchFamily="2" charset="0"/>
                <a:ea typeface="Calibri" panose="020F0502020204030204" pitchFamily="34" charset="0"/>
                <a:cs typeface="Catamaran" pitchFamily="2" charset="0"/>
              </a:rPr>
              <a:t>Chaque classe (0 ou 1) a une probabilité égale d'être prédite</a:t>
            </a:r>
          </a:p>
          <a:p>
            <a:pPr marL="342900" lvl="0" indent="-342900" algn="l">
              <a:lnSpc>
                <a:spcPct val="107000"/>
              </a:lnSpc>
              <a:buFont typeface="+mj-lt"/>
              <a:buAutoNum type="arabicParenR"/>
            </a:pPr>
            <a:r>
              <a:rPr lang="fr-FR" sz="1800" kern="100" dirty="0">
                <a:effectLst/>
                <a:latin typeface="Catamaran" pitchFamily="2" charset="0"/>
                <a:ea typeface="Calibri" panose="020F0502020204030204" pitchFamily="34" charset="0"/>
                <a:cs typeface="Catamaran" pitchFamily="2" charset="0"/>
              </a:rPr>
              <a:t>stratified :</a:t>
            </a:r>
            <a:r>
              <a:rPr lang="fr-FR" sz="1800" b="0" kern="100" dirty="0">
                <a:effectLst/>
                <a:latin typeface="Catamaran" pitchFamily="2" charset="0"/>
                <a:ea typeface="Calibri" panose="020F0502020204030204" pitchFamily="34" charset="0"/>
                <a:cs typeface="Catamaran" pitchFamily="2" charset="0"/>
              </a:rPr>
              <a:t> Prédit un échantillon de manière probabiliste (probabilité des classes)</a:t>
            </a:r>
          </a:p>
          <a:p>
            <a:pPr marL="342900" lvl="0" indent="-342900" algn="l">
              <a:lnSpc>
                <a:spcPct val="107000"/>
              </a:lnSpc>
              <a:spcAft>
                <a:spcPts val="800"/>
              </a:spcAft>
              <a:buFont typeface="+mj-lt"/>
              <a:buAutoNum type="arabicParenR"/>
            </a:pPr>
            <a:r>
              <a:rPr lang="fr-FR" sz="1800" kern="100" dirty="0">
                <a:effectLst/>
                <a:latin typeface="Catamaran" pitchFamily="2" charset="0"/>
                <a:ea typeface="Calibri" panose="020F0502020204030204" pitchFamily="34" charset="0"/>
                <a:cs typeface="Catamaran" pitchFamily="2" charset="0"/>
              </a:rPr>
              <a:t>Constant :</a:t>
            </a:r>
            <a:r>
              <a:rPr lang="fr-FR" sz="1800" b="0" kern="100" dirty="0">
                <a:effectLst/>
                <a:latin typeface="Catamaran" pitchFamily="2" charset="0"/>
                <a:ea typeface="Calibri" panose="020F0502020204030204" pitchFamily="34" charset="0"/>
                <a:cs typeface="Catamaran" pitchFamily="2" charset="0"/>
              </a:rPr>
              <a:t> La classe à prédire est fournie par l'utilisateur</a:t>
            </a:r>
          </a:p>
          <a:p>
            <a:pPr marL="0" indent="0" algn="ctr">
              <a:buClr>
                <a:srgbClr val="FFFFFF"/>
              </a:buClr>
              <a:buSzPts val="1600"/>
              <a:defRPr/>
            </a:pPr>
            <a:endParaRPr lang="fr-FR" sz="23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4108986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Régression logistique</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24687" y="760154"/>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a:solidFill>
                <a:srgbClr val="FFFFFF"/>
              </a:solidFill>
              <a:latin typeface="Catamaran"/>
              <a:cs typeface="Catamaran"/>
              <a:sym typeface="Catamaran"/>
            </a:endParaRPr>
          </a:p>
          <a:p>
            <a:pPr marL="0" indent="0" algn="l">
              <a:buClr>
                <a:srgbClr val="FFFFFF"/>
              </a:buClr>
              <a:buSzPts val="1600"/>
              <a:defRPr/>
            </a:pPr>
            <a:endParaRPr lang="en-US" sz="2000" b="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a:solidFill>
                <a:srgbClr val="FFFFFF"/>
              </a:solidFill>
              <a:latin typeface="Catamaran"/>
              <a:cs typeface="Catamaran"/>
              <a:sym typeface="Catamaran"/>
            </a:endParaRPr>
          </a:p>
        </p:txBody>
      </p:sp>
      <p:sp>
        <p:nvSpPr>
          <p:cNvPr id="5" name="Google Shape;392;p42">
            <a:extLst>
              <a:ext uri="{FF2B5EF4-FFF2-40B4-BE49-F238E27FC236}">
                <a16:creationId xmlns:a16="http://schemas.microsoft.com/office/drawing/2014/main" id="{27ED9B66-9D34-6E04-DB35-7B7B2D02A0EF}"/>
              </a:ext>
            </a:extLst>
          </p:cNvPr>
          <p:cNvSpPr txBox="1">
            <a:spLocks/>
          </p:cNvSpPr>
          <p:nvPr/>
        </p:nvSpPr>
        <p:spPr>
          <a:xfrm>
            <a:off x="180108" y="1126093"/>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400" b="0" i="1" noProof="1">
                <a:solidFill>
                  <a:srgbClr val="FFFFFF"/>
                </a:solidFill>
                <a:latin typeface="Catamaran" pitchFamily="2" charset="0"/>
                <a:cs typeface="Catamaran" pitchFamily="2" charset="0"/>
                <a:sym typeface="Catamaran"/>
              </a:rPr>
              <a:t>Classifieur linéaire utilisant une fonction logistique (ou fonction sigmoïde) pour serrer les prédictions dans un intervalle compris entre 0 et 1. Si cette probabilité est supérieure à un certain seuil, l’échantillon est classé dans la classe positive, sinon il est classé dans la classe négative.</a:t>
            </a:r>
          </a:p>
          <a:p>
            <a:pPr marL="0" indent="0" algn="ctr">
              <a:buClr>
                <a:srgbClr val="FFFFFF"/>
              </a:buClr>
              <a:buSzPts val="1600"/>
              <a:defRPr/>
            </a:pPr>
            <a:endParaRPr lang="fr-FR" sz="2300" b="0" noProof="1">
              <a:solidFill>
                <a:srgbClr val="FFFFFF"/>
              </a:solidFill>
              <a:latin typeface="Catamaran" pitchFamily="2" charset="0"/>
              <a:cs typeface="Catamaran" pitchFamily="2" charset="0"/>
              <a:sym typeface="Catamaran"/>
            </a:endParaRPr>
          </a:p>
          <a:p>
            <a:pPr marL="0" indent="0" algn="ctr">
              <a:buClr>
                <a:srgbClr val="FFFFFF"/>
              </a:buClr>
              <a:buSzPts val="1600"/>
              <a:defRPr/>
            </a:pPr>
            <a:r>
              <a:rPr lang="fr-FR" sz="2300" noProof="1">
                <a:solidFill>
                  <a:srgbClr val="FFFFFF"/>
                </a:solidFill>
                <a:latin typeface="Catamaran" pitchFamily="2" charset="0"/>
                <a:cs typeface="Catamaran" pitchFamily="2" charset="0"/>
                <a:sym typeface="Catamaran"/>
              </a:rPr>
              <a:t>Hyperparamètres : </a:t>
            </a:r>
          </a:p>
          <a:p>
            <a:pPr marL="0" indent="0" algn="ctr">
              <a:buClr>
                <a:srgbClr val="FFFFFF"/>
              </a:buClr>
              <a:buSzPts val="1600"/>
              <a:defRPr/>
            </a:pPr>
            <a:endParaRPr lang="fr-FR" sz="2300" kern="100" noProof="1">
              <a:solidFill>
                <a:srgbClr val="FFFFFF"/>
              </a:solidFill>
              <a:effectLst/>
              <a:latin typeface="Catamaran" pitchFamily="2" charset="0"/>
              <a:ea typeface="Calibri" panose="020F0502020204030204" pitchFamily="34" charset="0"/>
              <a:cs typeface="Catamaran" pitchFamily="2" charset="0"/>
              <a:sym typeface="Catamaran"/>
            </a:endParaRPr>
          </a:p>
          <a:p>
            <a:pPr marL="0" indent="0" algn="l">
              <a:buClr>
                <a:srgbClr val="FFFFFF"/>
              </a:buClr>
              <a:buSzPts val="1600"/>
              <a:defRPr/>
            </a:pPr>
            <a:r>
              <a:rPr lang="fr-FR" sz="2300" kern="100" dirty="0">
                <a:effectLst/>
                <a:latin typeface="Catamaran" pitchFamily="2" charset="0"/>
                <a:ea typeface="Calibri" panose="020F0502020204030204" pitchFamily="34" charset="0"/>
                <a:cs typeface="Catamaran" pitchFamily="2" charset="0"/>
              </a:rPr>
              <a:t>1) C : </a:t>
            </a:r>
            <a:r>
              <a:rPr lang="fr-FR" sz="2300" b="0" kern="100" dirty="0">
                <a:effectLst/>
                <a:latin typeface="Catamaran" pitchFamily="2" charset="0"/>
                <a:ea typeface="Calibri" panose="020F0502020204030204" pitchFamily="34" charset="0"/>
                <a:cs typeface="Catamaran" pitchFamily="2" charset="0"/>
              </a:rPr>
              <a:t>Régularisation L2 (Ridge)</a:t>
            </a:r>
          </a:p>
          <a:p>
            <a:pPr marL="0" indent="0" algn="l">
              <a:buClr>
                <a:srgbClr val="FFFFFF"/>
              </a:buClr>
              <a:buSzPts val="1600"/>
              <a:defRPr/>
            </a:pPr>
            <a:r>
              <a:rPr lang="fr-FR" sz="2300" kern="100" dirty="0">
                <a:latin typeface="Catamaran" pitchFamily="2" charset="0"/>
                <a:ea typeface="Calibri" panose="020F0502020204030204" pitchFamily="34" charset="0"/>
                <a:cs typeface="Catamaran" pitchFamily="2" charset="0"/>
              </a:rPr>
              <a:t>2) Seuil </a:t>
            </a:r>
            <a:endParaRPr lang="fr-FR" sz="2300" kern="100" dirty="0">
              <a:effectLst/>
              <a:latin typeface="Catamaran" pitchFamily="2" charset="0"/>
              <a:ea typeface="Calibri" panose="020F0502020204030204" pitchFamily="34" charset="0"/>
              <a:cs typeface="Catamaran" pitchFamily="2" charset="0"/>
            </a:endParaRPr>
          </a:p>
          <a:p>
            <a:pPr marL="0" indent="0" algn="ctr">
              <a:buClr>
                <a:srgbClr val="FFFFFF"/>
              </a:buClr>
              <a:buSzPts val="1600"/>
              <a:defRPr/>
            </a:pPr>
            <a:endParaRPr lang="fr-FR" sz="10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2359831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LightGBM</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24687" y="715127"/>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a:solidFill>
                <a:srgbClr val="FFFFFF"/>
              </a:solidFill>
              <a:latin typeface="Catamaran"/>
              <a:cs typeface="Catamaran"/>
              <a:sym typeface="Catamaran"/>
            </a:endParaRPr>
          </a:p>
          <a:p>
            <a:pPr marL="0" indent="0" algn="l">
              <a:buClr>
                <a:srgbClr val="FFFFFF"/>
              </a:buClr>
              <a:buSzPts val="1600"/>
              <a:defRPr/>
            </a:pPr>
            <a:endParaRPr lang="en-US" sz="2000" b="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a:solidFill>
                <a:srgbClr val="FFFFFF"/>
              </a:solidFill>
              <a:latin typeface="Catamaran"/>
              <a:cs typeface="Catamaran"/>
              <a:sym typeface="Catamaran"/>
            </a:endParaRPr>
          </a:p>
        </p:txBody>
      </p:sp>
      <p:sp>
        <p:nvSpPr>
          <p:cNvPr id="5" name="Google Shape;392;p42">
            <a:extLst>
              <a:ext uri="{FF2B5EF4-FFF2-40B4-BE49-F238E27FC236}">
                <a16:creationId xmlns:a16="http://schemas.microsoft.com/office/drawing/2014/main" id="{27ED9B66-9D34-6E04-DB35-7B7B2D02A0EF}"/>
              </a:ext>
            </a:extLst>
          </p:cNvPr>
          <p:cNvSpPr txBox="1">
            <a:spLocks/>
          </p:cNvSpPr>
          <p:nvPr/>
        </p:nvSpPr>
        <p:spPr>
          <a:xfrm>
            <a:off x="207812" y="897488"/>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b="0" i="1" noProof="1">
                <a:solidFill>
                  <a:srgbClr val="FFFFFF"/>
                </a:solidFill>
                <a:latin typeface="Catamaran" pitchFamily="2" charset="0"/>
                <a:cs typeface="Catamaran" pitchFamily="2" charset="0"/>
                <a:sym typeface="Catamaran"/>
              </a:rPr>
              <a:t>Classifieur non-linéaire utilisant des arbres de décision. Il se sert d’une approche basée sur les feuilles plutôt que sur la profondeur pour faire croître ses arbres. Cette technique lui permet d’être plus rapide et de consommer moins de mémoire comparé à d’autres modèles utilisant des arbres de décision tels que XGBoost par exemple.</a:t>
            </a:r>
          </a:p>
          <a:p>
            <a:pPr marL="0" indent="0" algn="ctr">
              <a:buClr>
                <a:srgbClr val="FFFFFF"/>
              </a:buClr>
              <a:buSzPts val="1600"/>
              <a:defRPr/>
            </a:pPr>
            <a:endParaRPr lang="fr-FR" sz="2300" b="0" noProof="1">
              <a:solidFill>
                <a:srgbClr val="FFFFFF"/>
              </a:solidFill>
              <a:latin typeface="Catamaran" pitchFamily="2" charset="0"/>
              <a:cs typeface="Catamaran" pitchFamily="2" charset="0"/>
              <a:sym typeface="Catamaran"/>
            </a:endParaRPr>
          </a:p>
          <a:p>
            <a:pPr marL="0" indent="0" algn="ctr">
              <a:buClr>
                <a:srgbClr val="FFFFFF"/>
              </a:buClr>
              <a:buSzPts val="1600"/>
              <a:defRPr/>
            </a:pPr>
            <a:r>
              <a:rPr lang="fr-FR" sz="2300" noProof="1">
                <a:solidFill>
                  <a:srgbClr val="FFFFFF"/>
                </a:solidFill>
                <a:latin typeface="Catamaran" pitchFamily="2" charset="0"/>
                <a:cs typeface="Catamaran" pitchFamily="2" charset="0"/>
                <a:sym typeface="Catamaran"/>
              </a:rPr>
              <a:t>Hyperparamètres : </a:t>
            </a:r>
          </a:p>
          <a:p>
            <a:pPr marL="0" indent="0" algn="ctr">
              <a:buClr>
                <a:srgbClr val="FFFFFF"/>
              </a:buClr>
              <a:buSzPts val="1600"/>
              <a:defRPr/>
            </a:pPr>
            <a:endParaRPr lang="fr-FR" sz="2300" kern="100" noProof="1">
              <a:solidFill>
                <a:srgbClr val="FFFFFF"/>
              </a:solidFill>
              <a:effectLst/>
              <a:latin typeface="Catamaran" pitchFamily="2" charset="0"/>
              <a:ea typeface="Calibri" panose="020F0502020204030204" pitchFamily="34" charset="0"/>
              <a:cs typeface="Catamaran" pitchFamily="2" charset="0"/>
              <a:sym typeface="Catamaran"/>
            </a:endParaRPr>
          </a:p>
          <a:p>
            <a:pPr marL="0" indent="0" algn="l">
              <a:buClr>
                <a:srgbClr val="FFFFFF"/>
              </a:buClr>
              <a:buSzPts val="1600"/>
              <a:defRPr/>
            </a:pPr>
            <a:r>
              <a:rPr lang="fr-FR" sz="2000" kern="100" dirty="0">
                <a:effectLst/>
                <a:latin typeface="Catamaran" pitchFamily="2" charset="0"/>
                <a:ea typeface="Calibri" panose="020F0502020204030204" pitchFamily="34" charset="0"/>
                <a:cs typeface="Catamaran" pitchFamily="2" charset="0"/>
              </a:rPr>
              <a:t>1) learning_rate : </a:t>
            </a:r>
            <a:r>
              <a:rPr lang="fr-FR" sz="2000" b="0" kern="100" dirty="0">
                <a:effectLst/>
                <a:latin typeface="Catamaran" pitchFamily="2" charset="0"/>
                <a:ea typeface="Calibri" panose="020F0502020204030204" pitchFamily="34" charset="0"/>
                <a:cs typeface="Catamaran" pitchFamily="2" charset="0"/>
              </a:rPr>
              <a:t>Contribution de chaque arbre </a:t>
            </a:r>
          </a:p>
          <a:p>
            <a:pPr marL="0" indent="0" algn="l">
              <a:buClr>
                <a:srgbClr val="FFFFFF"/>
              </a:buClr>
              <a:buSzPts val="1600"/>
              <a:defRPr/>
            </a:pPr>
            <a:r>
              <a:rPr lang="fr-FR" sz="2000" kern="100" dirty="0">
                <a:effectLst/>
                <a:latin typeface="Catamaran" pitchFamily="2" charset="0"/>
                <a:ea typeface="Calibri" panose="020F0502020204030204" pitchFamily="34" charset="0"/>
                <a:cs typeface="Catamaran" pitchFamily="2" charset="0"/>
              </a:rPr>
              <a:t>2) num_leaves : </a:t>
            </a:r>
            <a:r>
              <a:rPr lang="fr-FR" sz="2000" b="0" kern="100" dirty="0">
                <a:effectLst/>
                <a:latin typeface="Catamaran" pitchFamily="2" charset="0"/>
                <a:ea typeface="Calibri" panose="020F0502020204030204" pitchFamily="34" charset="0"/>
                <a:cs typeface="Catamaran" pitchFamily="2" charset="0"/>
              </a:rPr>
              <a:t>Nombre maximum de feuilles </a:t>
            </a:r>
          </a:p>
          <a:p>
            <a:pPr marL="0" indent="0" algn="l">
              <a:buClr>
                <a:srgbClr val="FFFFFF"/>
              </a:buClr>
              <a:buSzPts val="1600"/>
              <a:defRPr/>
            </a:pPr>
            <a:r>
              <a:rPr lang="fr-FR" sz="2000" kern="100" dirty="0">
                <a:effectLst/>
                <a:latin typeface="Catamaran" pitchFamily="2" charset="0"/>
                <a:ea typeface="Calibri" panose="020F0502020204030204" pitchFamily="34" charset="0"/>
                <a:cs typeface="Catamaran" pitchFamily="2" charset="0"/>
              </a:rPr>
              <a:t>3) n_estimators : </a:t>
            </a:r>
            <a:r>
              <a:rPr lang="fr-FR" sz="2000" b="0" kern="100" dirty="0">
                <a:effectLst/>
                <a:latin typeface="Catamaran" pitchFamily="2" charset="0"/>
                <a:ea typeface="Calibri" panose="020F0502020204030204" pitchFamily="34" charset="0"/>
                <a:cs typeface="Catamaran" pitchFamily="2" charset="0"/>
              </a:rPr>
              <a:t>Nombre d’arbres à entraîner</a:t>
            </a:r>
          </a:p>
          <a:p>
            <a:pPr marL="0" indent="0" algn="l">
              <a:buClr>
                <a:srgbClr val="FFFFFF"/>
              </a:buClr>
              <a:buSzPts val="1600"/>
              <a:defRPr/>
            </a:pPr>
            <a:r>
              <a:rPr lang="fr-FR" sz="2000" kern="100" dirty="0">
                <a:latin typeface="Catamaran" pitchFamily="2" charset="0"/>
                <a:ea typeface="Calibri" panose="020F0502020204030204" pitchFamily="34" charset="0"/>
                <a:cs typeface="Catamaran" pitchFamily="2" charset="0"/>
              </a:rPr>
              <a:t>4) Seuil</a:t>
            </a:r>
            <a:endParaRPr lang="fr-FR" sz="2000" kern="100" dirty="0">
              <a:effectLst/>
              <a:latin typeface="Catamaran" pitchFamily="2" charset="0"/>
              <a:ea typeface="Calibri" panose="020F0502020204030204" pitchFamily="34" charset="0"/>
              <a:cs typeface="Catamaran" pitchFamily="2" charset="0"/>
            </a:endParaRPr>
          </a:p>
          <a:p>
            <a:pPr marL="0" indent="0" algn="ctr">
              <a:buClr>
                <a:srgbClr val="FFFFFF"/>
              </a:buClr>
              <a:buSzPts val="1600"/>
              <a:defRPr/>
            </a:pPr>
            <a:endParaRPr lang="fr-FR" sz="10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1767116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Protocole de l’entraînement des modèles</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sp>
        <p:nvSpPr>
          <p:cNvPr id="5" name="Google Shape;392;p42">
            <a:extLst>
              <a:ext uri="{FF2B5EF4-FFF2-40B4-BE49-F238E27FC236}">
                <a16:creationId xmlns:a16="http://schemas.microsoft.com/office/drawing/2014/main" id="{27ED9B66-9D34-6E04-DB35-7B7B2D02A0EF}"/>
              </a:ext>
            </a:extLst>
          </p:cNvPr>
          <p:cNvSpPr txBox="1">
            <a:spLocks/>
          </p:cNvSpPr>
          <p:nvPr/>
        </p:nvSpPr>
        <p:spPr>
          <a:xfrm>
            <a:off x="353286" y="1046836"/>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rgbClr val="FFFFFF"/>
                </a:solidFill>
                <a:latin typeface="Catamaran"/>
                <a:cs typeface="Catamaran"/>
                <a:sym typeface="Catamaran"/>
              </a:rPr>
              <a:t>Standardisation des données d’entraînement (StandardScaler)</a:t>
            </a:r>
          </a:p>
          <a:p>
            <a:pPr marL="0" indent="0" algn="l">
              <a:buClr>
                <a:srgbClr val="FFFFFF"/>
              </a:buClr>
              <a:buSzPts val="1600"/>
              <a:defRPr/>
            </a:pPr>
            <a:r>
              <a:rPr lang="fr-FR" sz="2000" b="0" noProof="1">
                <a:solidFill>
                  <a:srgbClr val="FFFFFF"/>
                </a:solidFill>
                <a:latin typeface="Catamaran"/>
                <a:cs typeface="Catamaran"/>
                <a:sym typeface="Catamaran"/>
              </a:rPr>
              <a:t>- Permet une convergence plus rapide</a:t>
            </a:r>
          </a:p>
          <a:p>
            <a:pPr marL="0" indent="0" algn="l">
              <a:buClr>
                <a:srgbClr val="FFFFFF"/>
              </a:buClr>
              <a:buSzPts val="1600"/>
              <a:defRPr/>
            </a:pPr>
            <a:r>
              <a:rPr lang="fr-FR" sz="2000" b="0" noProof="1">
                <a:solidFill>
                  <a:srgbClr val="FFFFFF"/>
                </a:solidFill>
                <a:latin typeface="Catamaran"/>
                <a:cs typeface="Catamaran"/>
                <a:sym typeface="Catamaran"/>
              </a:rPr>
              <a:t>- Évite la dominance des caractéristiques</a:t>
            </a: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ctr">
              <a:buClr>
                <a:srgbClr val="FFFFFF"/>
              </a:buClr>
              <a:buSzPts val="1600"/>
              <a:defRPr/>
            </a:pPr>
            <a:r>
              <a:rPr lang="fr-FR" sz="2000" noProof="1">
                <a:solidFill>
                  <a:srgbClr val="FFFFFF"/>
                </a:solidFill>
                <a:latin typeface="Catamaran"/>
                <a:cs typeface="Catamaran"/>
                <a:sym typeface="Catamaran"/>
              </a:rPr>
              <a:t>Imputation des NaN (stratégie : Moyenne)</a:t>
            </a:r>
          </a:p>
          <a:p>
            <a:pPr marL="0" indent="0" algn="l">
              <a:buClr>
                <a:srgbClr val="FFFFFF"/>
              </a:buClr>
              <a:buSzPts val="1600"/>
              <a:defRPr/>
            </a:pPr>
            <a:r>
              <a:rPr lang="fr-FR" sz="2000" b="0" noProof="1">
                <a:solidFill>
                  <a:srgbClr val="FFFFFF"/>
                </a:solidFill>
                <a:latin typeface="Catamaran"/>
                <a:cs typeface="Catamaran"/>
                <a:sym typeface="Catamaran"/>
              </a:rPr>
              <a:t>- Ne s’applique pas pour le LightGBM</a:t>
            </a: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ctr">
              <a:buClr>
                <a:srgbClr val="FFFFFF"/>
              </a:buClr>
              <a:buSzPts val="1600"/>
              <a:defRPr/>
            </a:pPr>
            <a:r>
              <a:rPr lang="fr-FR" sz="2000" noProof="1">
                <a:solidFill>
                  <a:srgbClr val="FFFFFF"/>
                </a:solidFill>
                <a:latin typeface="Catamaran"/>
                <a:cs typeface="Catamaran"/>
                <a:sym typeface="Catamaran"/>
              </a:rPr>
              <a:t>Traitement du déséquilibre des classes (class_weights)</a:t>
            </a:r>
          </a:p>
          <a:p>
            <a:pPr marL="0" indent="0" algn="l">
              <a:buClr>
                <a:srgbClr val="FFFFFF"/>
              </a:buClr>
              <a:buSzPts val="1600"/>
              <a:defRPr/>
            </a:pPr>
            <a:r>
              <a:rPr lang="fr-FR" sz="2000" b="0" noProof="1">
                <a:solidFill>
                  <a:srgbClr val="FFFFFF"/>
                </a:solidFill>
                <a:latin typeface="Catamaran"/>
                <a:cs typeface="Catamaran"/>
                <a:sym typeface="Catamaran"/>
              </a:rPr>
              <a:t>- Donne un côut plus grand pour la classe minoritaire </a:t>
            </a:r>
            <a:r>
              <a:rPr lang="fr-FR" sz="2000" b="0" i="1" noProof="1">
                <a:solidFill>
                  <a:srgbClr val="FFFFFF"/>
                </a:solidFill>
                <a:latin typeface="Catamaran"/>
                <a:cs typeface="Catamaran"/>
                <a:sym typeface="Catamaran"/>
              </a:rPr>
              <a:t>(92% de 0 et 8% de 1)</a:t>
            </a: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ctr">
              <a:buClr>
                <a:srgbClr val="FFFFFF"/>
              </a:buClr>
              <a:buSzPts val="1600"/>
              <a:defRPr/>
            </a:pPr>
            <a:r>
              <a:rPr lang="fr-FR" sz="2000" noProof="1">
                <a:solidFill>
                  <a:srgbClr val="FFFFFF"/>
                </a:solidFill>
                <a:latin typeface="Catamaran"/>
                <a:cs typeface="Catamaran"/>
                <a:sym typeface="Catamaran"/>
              </a:rPr>
              <a:t>Cross-Validation (StratifiedKfold | Nb_folds = 5)</a:t>
            </a:r>
          </a:p>
          <a:p>
            <a:pPr marL="0" indent="0" algn="l">
              <a:buClr>
                <a:srgbClr val="FFFFFF"/>
              </a:buClr>
              <a:buSzPts val="1600"/>
              <a:defRPr/>
            </a:pPr>
            <a:r>
              <a:rPr lang="fr-FR" sz="2000" b="0" noProof="1">
                <a:solidFill>
                  <a:srgbClr val="FFFFFF"/>
                </a:solidFill>
                <a:latin typeface="Catamaran"/>
                <a:cs typeface="Catamaran"/>
                <a:sym typeface="Catamaran"/>
              </a:rPr>
              <a:t>- Permet d’avoir des folds avec une distribution similaire au dataset complet</a:t>
            </a:r>
          </a:p>
          <a:p>
            <a:pPr marL="0" indent="0" algn="l">
              <a:buClr>
                <a:srgbClr val="FFFFFF"/>
              </a:buClr>
              <a:buSzPts val="1600"/>
              <a:defRPr/>
            </a:pPr>
            <a:endParaRPr lang="fr-FR" sz="20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2564709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4" name="Google Shape;353;p39">
            <a:extLst>
              <a:ext uri="{FF2B5EF4-FFF2-40B4-BE49-F238E27FC236}">
                <a16:creationId xmlns:a16="http://schemas.microsoft.com/office/drawing/2014/main" id="{BED7C594-37D0-AB6F-4291-059C8C31A994}"/>
              </a:ext>
            </a:extLst>
          </p:cNvPr>
          <p:cNvSpPr txBox="1">
            <a:spLocks/>
          </p:cNvSpPr>
          <p:nvPr/>
        </p:nvSpPr>
        <p:spPr>
          <a:xfrm>
            <a:off x="0" y="-113886"/>
            <a:ext cx="9144000" cy="8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Quantico"/>
              <a:buNone/>
              <a:defRPr sz="3200" b="1" i="0" u="none" strike="noStrike" cap="none">
                <a:solidFill>
                  <a:schemeClr val="lt2"/>
                </a:solidFill>
                <a:latin typeface="Quantico"/>
                <a:ea typeface="Quantico"/>
                <a:cs typeface="Quantico"/>
                <a:sym typeface="Quantico"/>
              </a:defRPr>
            </a:lvl1pPr>
            <a:lvl2pPr marR="0" lvl="1"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pPr algn="ctr">
              <a:buClr>
                <a:srgbClr val="FFFFFF"/>
              </a:buClr>
              <a:buSzPts val="5200"/>
              <a:defRPr/>
            </a:pPr>
            <a:r>
              <a:rPr lang="fr-FR" dirty="0">
                <a:solidFill>
                  <a:srgbClr val="0FE0E0"/>
                </a:solidFill>
              </a:rPr>
              <a:t>2</a:t>
            </a:r>
            <a:r>
              <a:rPr kumimoji="0" lang="fr-FR" sz="3200" b="1" i="0" u="none" strike="noStrike" kern="0" cap="none" spc="0" normalizeH="0" baseline="0" noProof="0" dirty="0">
                <a:ln>
                  <a:noFill/>
                </a:ln>
                <a:solidFill>
                  <a:srgbClr val="0FE0E0"/>
                </a:solidFill>
                <a:effectLst/>
                <a:uLnTx/>
                <a:uFillTx/>
                <a:latin typeface="Quantico"/>
                <a:sym typeface="Quantico"/>
              </a:rPr>
              <a:t>) Démarche de modélisation</a:t>
            </a:r>
          </a:p>
        </p:txBody>
      </p:sp>
      <p:sp>
        <p:nvSpPr>
          <p:cNvPr id="2" name="Google Shape;392;p42">
            <a:extLst>
              <a:ext uri="{FF2B5EF4-FFF2-40B4-BE49-F238E27FC236}">
                <a16:creationId xmlns:a16="http://schemas.microsoft.com/office/drawing/2014/main" id="{2224DC14-E92C-0F30-159F-0A7398DE8C18}"/>
              </a:ext>
            </a:extLst>
          </p:cNvPr>
          <p:cNvSpPr txBox="1">
            <a:spLocks/>
          </p:cNvSpPr>
          <p:nvPr/>
        </p:nvSpPr>
        <p:spPr>
          <a:xfrm>
            <a:off x="-6929" y="461068"/>
            <a:ext cx="9144000" cy="4779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chemeClr val="accent2"/>
                </a:solidFill>
                <a:latin typeface="Catamaran"/>
                <a:cs typeface="Catamaran"/>
                <a:sym typeface="Catamaran"/>
              </a:rPr>
              <a:t>Métriques d’évaluation</a:t>
            </a:r>
            <a:endParaRPr lang="en-US" sz="2000" b="0" dirty="0">
              <a:solidFill>
                <a:srgbClr val="FFFFFF"/>
              </a:solidFill>
              <a:latin typeface="Catamaran"/>
              <a:cs typeface="Catamaran"/>
              <a:sym typeface="Catamaran"/>
            </a:endParaRPr>
          </a:p>
        </p:txBody>
      </p:sp>
      <p:sp>
        <p:nvSpPr>
          <p:cNvPr id="10" name="Google Shape;392;p42">
            <a:extLst>
              <a:ext uri="{FF2B5EF4-FFF2-40B4-BE49-F238E27FC236}">
                <a16:creationId xmlns:a16="http://schemas.microsoft.com/office/drawing/2014/main" id="{AB76FB93-96AF-1B49-D3DB-922473C3E8E4}"/>
              </a:ext>
            </a:extLst>
          </p:cNvPr>
          <p:cNvSpPr txBox="1">
            <a:spLocks/>
          </p:cNvSpPr>
          <p:nvPr/>
        </p:nvSpPr>
        <p:spPr>
          <a:xfrm>
            <a:off x="131616" y="701592"/>
            <a:ext cx="8866909"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endParaRPr lang="en-US" sz="2000" b="0" dirty="0">
              <a:solidFill>
                <a:srgbClr val="FFFFFF"/>
              </a:solidFill>
              <a:latin typeface="Catamaran"/>
              <a:cs typeface="Catamaran"/>
              <a:sym typeface="Catamaran"/>
            </a:endParaRPr>
          </a:p>
          <a:p>
            <a:pPr marL="0" indent="0" algn="l">
              <a:buClr>
                <a:srgbClr val="FFFFFF"/>
              </a:buClr>
              <a:buSzPts val="1600"/>
              <a:defRPr/>
            </a:pPr>
            <a:endParaRPr lang="en-US" sz="2000" b="0" dirty="0">
              <a:solidFill>
                <a:srgbClr val="FFFFFF"/>
              </a:solidFill>
              <a:latin typeface="Catamaran"/>
              <a:cs typeface="Catamaran"/>
              <a:sym typeface="Catamaran"/>
            </a:endParaRPr>
          </a:p>
          <a:p>
            <a:pPr marL="342900" indent="-342900" algn="l">
              <a:buClr>
                <a:srgbClr val="FFFFFF"/>
              </a:buClr>
              <a:buSzPts val="1600"/>
              <a:buFontTx/>
              <a:buChar char="-"/>
              <a:defRPr/>
            </a:pPr>
            <a:endParaRPr lang="en-US" sz="2000" b="0" dirty="0">
              <a:solidFill>
                <a:srgbClr val="FFFFFF"/>
              </a:solidFill>
              <a:latin typeface="Catamaran"/>
              <a:cs typeface="Catamaran"/>
              <a:sym typeface="Catamaran"/>
            </a:endParaRPr>
          </a:p>
        </p:txBody>
      </p:sp>
      <p:sp>
        <p:nvSpPr>
          <p:cNvPr id="5" name="Google Shape;392;p42">
            <a:extLst>
              <a:ext uri="{FF2B5EF4-FFF2-40B4-BE49-F238E27FC236}">
                <a16:creationId xmlns:a16="http://schemas.microsoft.com/office/drawing/2014/main" id="{27ED9B66-9D34-6E04-DB35-7B7B2D02A0EF}"/>
              </a:ext>
            </a:extLst>
          </p:cNvPr>
          <p:cNvSpPr txBox="1">
            <a:spLocks/>
          </p:cNvSpPr>
          <p:nvPr/>
        </p:nvSpPr>
        <p:spPr>
          <a:xfrm>
            <a:off x="207813" y="835552"/>
            <a:ext cx="8783784" cy="3740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r" rtl="0">
              <a:lnSpc>
                <a:spcPct val="100000"/>
              </a:lnSpc>
              <a:spcBef>
                <a:spcPts val="0"/>
              </a:spcBef>
              <a:spcAft>
                <a:spcPts val="0"/>
              </a:spcAft>
              <a:buClr>
                <a:schemeClr val="lt1"/>
              </a:buClr>
              <a:buSzPts val="2000"/>
              <a:buFont typeface="Teko"/>
              <a:buNone/>
              <a:defRPr sz="2200" b="1" i="0" u="none" strike="noStrike" cap="none">
                <a:solidFill>
                  <a:schemeClr val="lt1"/>
                </a:solidFill>
                <a:latin typeface="Quantico"/>
                <a:ea typeface="Quantico"/>
                <a:cs typeface="Quantico"/>
                <a:sym typeface="Quantico"/>
              </a:defRPr>
            </a:lvl1pPr>
            <a:lvl2pPr marL="914400" marR="0" lvl="1"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2pPr>
            <a:lvl3pPr marL="1371600" marR="0" lvl="2"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3pPr>
            <a:lvl4pPr marL="1828800" marR="0" lvl="3"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4pPr>
            <a:lvl5pPr marL="2286000" marR="0" lvl="4"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5pPr>
            <a:lvl6pPr marL="2743200" marR="0" lvl="5"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6pPr>
            <a:lvl7pPr marL="3200400" marR="0" lvl="6"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7pPr>
            <a:lvl8pPr marL="3657600" marR="0" lvl="7"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8pPr>
            <a:lvl9pPr marL="4114800" marR="0" lvl="8" indent="-323850" algn="l" rtl="0">
              <a:lnSpc>
                <a:spcPct val="100000"/>
              </a:lnSpc>
              <a:spcBef>
                <a:spcPts val="0"/>
              </a:spcBef>
              <a:spcAft>
                <a:spcPts val="0"/>
              </a:spcAft>
              <a:buClr>
                <a:schemeClr val="lt1"/>
              </a:buClr>
              <a:buSzPts val="1500"/>
              <a:buFont typeface="Catamaran"/>
              <a:buNone/>
              <a:defRPr sz="1500" b="0" i="0" u="none" strike="noStrike" cap="none">
                <a:solidFill>
                  <a:schemeClr val="lt1"/>
                </a:solidFill>
                <a:latin typeface="Catamaran"/>
                <a:ea typeface="Catamaran"/>
                <a:cs typeface="Catamaran"/>
                <a:sym typeface="Catamaran"/>
              </a:defRPr>
            </a:lvl9pPr>
          </a:lstStyle>
          <a:p>
            <a:pPr marL="0" indent="0" algn="ctr">
              <a:buClr>
                <a:srgbClr val="FFFFFF"/>
              </a:buClr>
              <a:buSzPts val="1600"/>
              <a:defRPr/>
            </a:pPr>
            <a:r>
              <a:rPr lang="fr-FR" sz="2000" noProof="1">
                <a:solidFill>
                  <a:srgbClr val="FFFFFF"/>
                </a:solidFill>
                <a:latin typeface="Catamaran"/>
                <a:cs typeface="Catamaran"/>
                <a:sym typeface="Catamaran"/>
              </a:rPr>
              <a:t>Score métier (Business score)</a:t>
            </a:r>
          </a:p>
          <a:p>
            <a:pPr marL="0" indent="0" algn="l">
              <a:buClr>
                <a:srgbClr val="FFFFFF"/>
              </a:buClr>
              <a:buSzPts val="1600"/>
              <a:defRPr/>
            </a:pPr>
            <a:r>
              <a:rPr lang="fr-FR" sz="2000" b="0" noProof="1">
                <a:solidFill>
                  <a:srgbClr val="FFFFFF"/>
                </a:solidFill>
                <a:latin typeface="Catamaran"/>
                <a:cs typeface="Catamaran"/>
                <a:sym typeface="Catamaran"/>
              </a:rPr>
              <a:t>- </a:t>
            </a:r>
            <a:r>
              <a:rPr lang="fr-FR" sz="2000" noProof="1">
                <a:solidFill>
                  <a:srgbClr val="92D050"/>
                </a:solidFill>
                <a:latin typeface="Catamaran"/>
                <a:cs typeface="Catamaran"/>
                <a:sym typeface="Catamaran"/>
              </a:rPr>
              <a:t>Business score = </a:t>
            </a:r>
            <a:r>
              <a:rPr lang="fr-FR" sz="2000" i="1" noProof="1">
                <a:solidFill>
                  <a:srgbClr val="92D050"/>
                </a:solidFill>
                <a:latin typeface="Catamaran"/>
                <a:cs typeface="Catamaran"/>
                <a:sym typeface="Catamaran"/>
              </a:rPr>
              <a:t>Somme(10*FN + FP) </a:t>
            </a:r>
          </a:p>
          <a:p>
            <a:pPr marL="0" indent="0" algn="l">
              <a:buClr>
                <a:srgbClr val="FFFFFF"/>
              </a:buClr>
              <a:buSzPts val="1600"/>
              <a:defRPr/>
            </a:pPr>
            <a:r>
              <a:rPr lang="fr-FR" sz="2000" b="0" noProof="1">
                <a:solidFill>
                  <a:srgbClr val="FFFFFF"/>
                </a:solidFill>
                <a:latin typeface="Catamaran"/>
                <a:cs typeface="Catamaran"/>
                <a:sym typeface="Catamaran"/>
              </a:rPr>
              <a:t>- FN = Faux Négatifs | FP = Faux Positifs</a:t>
            </a:r>
            <a:endParaRPr lang="fr-FR" sz="2000" b="0" i="1" noProof="1">
              <a:solidFill>
                <a:srgbClr val="FFFFFF"/>
              </a:solidFill>
              <a:latin typeface="Catamaran"/>
              <a:cs typeface="Catamaran"/>
              <a:sym typeface="Catamaran"/>
            </a:endParaRPr>
          </a:p>
          <a:p>
            <a:pPr marL="0" indent="0" algn="l">
              <a:buClr>
                <a:srgbClr val="FFFFFF"/>
              </a:buClr>
              <a:buSzPts val="1600"/>
              <a:defRPr/>
            </a:pPr>
            <a:r>
              <a:rPr lang="fr-FR" sz="2000" b="0" noProof="1">
                <a:solidFill>
                  <a:srgbClr val="FFFFFF"/>
                </a:solidFill>
                <a:latin typeface="Catamaran"/>
                <a:cs typeface="Catamaran"/>
                <a:sym typeface="Catamaran"/>
              </a:rPr>
              <a:t>- Score à optimiser </a:t>
            </a:r>
          </a:p>
          <a:p>
            <a:pPr marL="0" indent="0" algn="l">
              <a:buClr>
                <a:srgbClr val="FFFFFF"/>
              </a:buClr>
              <a:buSzPts val="1600"/>
              <a:defRPr/>
            </a:pPr>
            <a:r>
              <a:rPr lang="fr-FR" sz="2000" b="0" noProof="1">
                <a:solidFill>
                  <a:srgbClr val="FFFFFF"/>
                </a:solidFill>
                <a:latin typeface="Catamaran"/>
                <a:cs typeface="Catamaran"/>
                <a:sym typeface="Catamaran"/>
              </a:rPr>
              <a:t>- Optimisation par l’arbre de Parzen </a:t>
            </a: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ctr">
              <a:buClr>
                <a:srgbClr val="FFFFFF"/>
              </a:buClr>
              <a:buSzPts val="1600"/>
              <a:defRPr/>
            </a:pPr>
            <a:r>
              <a:rPr lang="fr-FR" sz="2000" noProof="1">
                <a:solidFill>
                  <a:srgbClr val="FFFFFF"/>
                </a:solidFill>
                <a:latin typeface="Catamaran"/>
                <a:cs typeface="Catamaran"/>
                <a:sym typeface="Catamaran"/>
              </a:rPr>
              <a:t>AUC (Area Under Curve)</a:t>
            </a:r>
          </a:p>
          <a:p>
            <a:pPr marL="0" indent="0" algn="l">
              <a:buClr>
                <a:srgbClr val="FFFFFF"/>
              </a:buClr>
              <a:buSzPts val="1600"/>
              <a:defRPr/>
            </a:pPr>
            <a:r>
              <a:rPr lang="fr-FR" sz="2000" b="0" noProof="1">
                <a:solidFill>
                  <a:srgbClr val="FFFFFF"/>
                </a:solidFill>
                <a:latin typeface="Catamaran"/>
                <a:cs typeface="Catamaran"/>
                <a:sym typeface="Catamaran"/>
              </a:rPr>
              <a:t>- Aire sous la courbe ROC (Receiver Operating Characteristic)</a:t>
            </a:r>
          </a:p>
          <a:p>
            <a:pPr marL="0" indent="0" algn="l">
              <a:buClr>
                <a:srgbClr val="FFFFFF"/>
              </a:buClr>
              <a:buSzPts val="1600"/>
              <a:defRPr/>
            </a:pPr>
            <a:r>
              <a:rPr lang="fr-FR" sz="2000" b="0" noProof="1">
                <a:solidFill>
                  <a:srgbClr val="FFFFFF"/>
                </a:solidFill>
                <a:latin typeface="Catamaran"/>
                <a:cs typeface="Catamaran"/>
                <a:sym typeface="Catamaran"/>
              </a:rPr>
              <a:t>- X_plot(ROC) = Taux de faux positifs | Y_plot(ROC) = Taux de vrais positifs</a:t>
            </a:r>
          </a:p>
          <a:p>
            <a:pPr marL="0" indent="0" algn="l">
              <a:buClr>
                <a:srgbClr val="FFFFFF"/>
              </a:buClr>
              <a:buSzPts val="1600"/>
              <a:defRPr/>
            </a:pPr>
            <a:r>
              <a:rPr lang="fr-FR" sz="2000" b="0" noProof="1">
                <a:solidFill>
                  <a:srgbClr val="FFFFFF"/>
                </a:solidFill>
                <a:latin typeface="Catamaran"/>
                <a:cs typeface="Catamaran"/>
                <a:sym typeface="Catamaran"/>
              </a:rPr>
              <a:t>- AUC = 1 -&gt; Classifieur parfait</a:t>
            </a: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ctr">
              <a:buClr>
                <a:srgbClr val="FFFFFF"/>
              </a:buClr>
              <a:buSzPts val="1600"/>
              <a:defRPr/>
            </a:pPr>
            <a:r>
              <a:rPr lang="fr-FR" sz="2000" noProof="1">
                <a:solidFill>
                  <a:srgbClr val="FFFFFF"/>
                </a:solidFill>
                <a:latin typeface="Catamaran"/>
                <a:cs typeface="Catamaran"/>
                <a:sym typeface="Catamaran"/>
              </a:rPr>
              <a:t>Précision (Accuracy)</a:t>
            </a:r>
          </a:p>
          <a:p>
            <a:pPr marL="0" indent="0" algn="l">
              <a:buClr>
                <a:srgbClr val="FFFFFF"/>
              </a:buClr>
              <a:buSzPts val="1600"/>
              <a:defRPr/>
            </a:pPr>
            <a:r>
              <a:rPr lang="fr-FR" sz="2000" b="0" noProof="1">
                <a:solidFill>
                  <a:srgbClr val="FFFFFF"/>
                </a:solidFill>
                <a:latin typeface="Catamaran"/>
                <a:cs typeface="Catamaran"/>
                <a:sym typeface="Catamaran"/>
              </a:rPr>
              <a:t>- Ratio du nombre total de prédictions correctes sur le nombre total de prédictions</a:t>
            </a:r>
            <a:endParaRPr lang="fr-FR" sz="2000" noProof="1">
              <a:solidFill>
                <a:srgbClr val="FFFFFF"/>
              </a:solidFill>
              <a:latin typeface="Catamaran"/>
              <a:cs typeface="Catamaran"/>
              <a:sym typeface="Catamaran"/>
            </a:endParaRPr>
          </a:p>
          <a:p>
            <a:pPr marL="0" indent="0" algn="l">
              <a:buClr>
                <a:srgbClr val="FFFFFF"/>
              </a:buClr>
              <a:buSzPts val="1600"/>
              <a:defRPr/>
            </a:pPr>
            <a:endParaRPr lang="fr-FR" sz="2000" b="0" noProof="1">
              <a:solidFill>
                <a:srgbClr val="FFFFFF"/>
              </a:solidFill>
              <a:latin typeface="Catamaran"/>
              <a:cs typeface="Catamaran"/>
              <a:sym typeface="Catamaran"/>
            </a:endParaRPr>
          </a:p>
          <a:p>
            <a:pPr marL="0" indent="0" algn="l">
              <a:buClr>
                <a:srgbClr val="FFFFFF"/>
              </a:buClr>
              <a:buSzPts val="1600"/>
              <a:defRPr/>
            </a:pPr>
            <a:endParaRPr lang="fr-FR" sz="2000" b="0" noProof="1">
              <a:solidFill>
                <a:srgbClr val="FFFFFF"/>
              </a:solidFill>
              <a:latin typeface="Catamaran"/>
              <a:cs typeface="Catamaran"/>
              <a:sym typeface="Catamaran"/>
            </a:endParaRPr>
          </a:p>
        </p:txBody>
      </p:sp>
    </p:spTree>
    <p:extLst>
      <p:ext uri="{BB962C8B-B14F-4D97-AF65-F5344CB8AC3E}">
        <p14:creationId xmlns:p14="http://schemas.microsoft.com/office/powerpoint/2010/main" val="3971809815"/>
      </p:ext>
    </p:extLst>
  </p:cSld>
  <p:clrMapOvr>
    <a:masterClrMapping/>
  </p:clrMapOvr>
</p:sld>
</file>

<file path=ppt/theme/theme1.xml><?xml version="1.0" encoding="utf-8"?>
<a:theme xmlns:a="http://schemas.openxmlformats.org/drawingml/2006/main" name="Computer Science &amp; Mathematics Major for College: Data Management Technology by Slidesgo">
  <a:themeElements>
    <a:clrScheme name="Simple Light">
      <a:dk1>
        <a:srgbClr val="161616"/>
      </a:dk1>
      <a:lt1>
        <a:srgbClr val="FFFFFF"/>
      </a:lt1>
      <a:dk2>
        <a:srgbClr val="0D008E"/>
      </a:dk2>
      <a:lt2>
        <a:srgbClr val="0FE0E0"/>
      </a:lt2>
      <a:accent1>
        <a:srgbClr val="2C4ED7"/>
      </a:accent1>
      <a:accent2>
        <a:srgbClr val="50FFB0"/>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4305</TotalTime>
  <Words>993</Words>
  <Application>Microsoft Office PowerPoint</Application>
  <PresentationFormat>On-screen Show (16:9)</PresentationFormat>
  <Paragraphs>153</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Catamaran</vt:lpstr>
      <vt:lpstr>Bebas Neue</vt:lpstr>
      <vt:lpstr>Calibri</vt:lpstr>
      <vt:lpstr>Quantico</vt:lpstr>
      <vt:lpstr>Arial</vt:lpstr>
      <vt:lpstr>Teko</vt:lpstr>
      <vt:lpstr>Computer Science &amp; Mathematics Major for College: Data Management Technology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SCIENCE &amp; MATHEMATICS MAJOR FOR COLLEGE:</dc:title>
  <dc:creator>Utilisateur</dc:creator>
  <cp:lastModifiedBy>Badis Ghoubali</cp:lastModifiedBy>
  <cp:revision>358</cp:revision>
  <dcterms:modified xsi:type="dcterms:W3CDTF">2023-09-12T04:30:26Z</dcterms:modified>
</cp:coreProperties>
</file>